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449" r:id="rId3"/>
    <p:sldId id="450" r:id="rId4"/>
    <p:sldId id="451" r:id="rId5"/>
    <p:sldId id="452" r:id="rId6"/>
    <p:sldId id="453" r:id="rId7"/>
    <p:sldId id="454" r:id="rId8"/>
    <p:sldId id="479" r:id="rId9"/>
    <p:sldId id="456" r:id="rId10"/>
    <p:sldId id="458" r:id="rId11"/>
    <p:sldId id="459" r:id="rId12"/>
    <p:sldId id="460" r:id="rId13"/>
    <p:sldId id="461" r:id="rId14"/>
    <p:sldId id="473" r:id="rId15"/>
    <p:sldId id="463" r:id="rId16"/>
    <p:sldId id="462" r:id="rId17"/>
    <p:sldId id="464" r:id="rId18"/>
    <p:sldId id="465" r:id="rId19"/>
    <p:sldId id="466" r:id="rId20"/>
    <p:sldId id="477" r:id="rId21"/>
    <p:sldId id="471" r:id="rId22"/>
    <p:sldId id="474" r:id="rId23"/>
    <p:sldId id="476" r:id="rId24"/>
    <p:sldId id="468" r:id="rId25"/>
    <p:sldId id="469" r:id="rId26"/>
    <p:sldId id="470" r:id="rId27"/>
    <p:sldId id="475" r:id="rId28"/>
    <p:sldId id="262" r:id="rId2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B0FF"/>
    <a:srgbClr val="1598F8"/>
    <a:srgbClr val="168BE1"/>
    <a:srgbClr val="2D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1" autoAdjust="0"/>
    <p:restoredTop sz="94322" autoAdjust="0"/>
  </p:normalViewPr>
  <p:slideViewPr>
    <p:cSldViewPr snapToGrid="0" showGuides="1">
      <p:cViewPr>
        <p:scale>
          <a:sx n="114" d="100"/>
          <a:sy n="114" d="100"/>
        </p:scale>
        <p:origin x="152" y="7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042" cy="513789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348" y="0"/>
            <a:ext cx="3079040" cy="513789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25B01825-7C1D-6E41-AB83-357177B28B19}" type="datetimeFigureOut">
              <a:rPr kumimoji="1" lang="zh-CN" altLang="en-US" smtClean="0"/>
              <a:t>2021/11/23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05" y="4925459"/>
            <a:ext cx="5684255" cy="4029621"/>
          </a:xfrm>
          <a:prstGeom prst="rect">
            <a:avLst/>
          </a:prstGeom>
        </p:spPr>
        <p:txBody>
          <a:bodyPr vert="horz" lIns="95491" tIns="47745" rIns="95491" bIns="47745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24"/>
            <a:ext cx="3079042" cy="513789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348" y="9720824"/>
            <a:ext cx="3079040" cy="513789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BDE74962-6798-3D4A-A995-C3D85D155C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63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74962-6798-3D4A-A995-C3D85D155CF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7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93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485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86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983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98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10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420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689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65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80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015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6141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112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179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03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58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267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08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09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0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26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81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48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610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5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67069-4FE1-F147-8AAC-44823CABBCB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49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05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63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7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5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9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6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8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2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16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4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1297-9D05-482B-A681-01638E1793F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91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gif"/><Relationship Id="rId7" Type="http://schemas.openxmlformats.org/officeDocument/2006/relationships/hyperlink" Target="http://moni.bilibili.co/d/07M0HtWZk/overlord-memcached?orgId=1&amp;from=now-15m&amp;to=now&amp;var-datasource=Overlord%E6%95%B0%E6%8D%AE%E6%BA%90&amp;var-name=main_frontend_userinfo&amp;var-node=Al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oni.bilibili.co/d/AB-LNtZZz/overlord-memcached-shi-li-wei-du?orgId=1&amp;from=now-15m&amp;to=now" TargetMode="External"/><Relationship Id="rId5" Type="http://schemas.openxmlformats.org/officeDocument/2006/relationships/hyperlink" Target="http://moni.bilibili.co/d/6yIieyyik/overlord-redis?orgId=1&amp;from=now-15m&amp;to=now&amp;var-datasource=Overlord%E6%95%B0%E6%8D%AE%E6%BA%90&amp;var-name=shjd_ops_belord_test_cluster&amp;var-addr=All&amp;var-cmd=All&amp;var-node_type=master" TargetMode="External"/><Relationship Id="rId4" Type="http://schemas.openxmlformats.org/officeDocument/2006/relationships/hyperlink" Target="http://moni.bilibili.co/d/0-sdJB3iz/overlord-redis-shi-li-wei-du?orgId=1&amp;var-datasource=Overlord%E6%95%B0%E6%8D%AE%E6%BA%90&amp;var-name=shjd_ops_belord_test_cluster&amp;var-addr=All&amp;var-cmd=All&amp;var-node_type=mast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/>
        </p:blipFill>
        <p:spPr>
          <a:xfrm>
            <a:off x="779335" y="1875473"/>
            <a:ext cx="1688434" cy="837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8753" y="2770743"/>
            <a:ext cx="63684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缓存分享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18"/>
          <p:cNvSpPr>
            <a:spLocks noChangeArrowheads="1"/>
          </p:cNvSpPr>
          <p:nvPr/>
        </p:nvSpPr>
        <p:spPr bwMode="auto">
          <a:xfrm>
            <a:off x="850901" y="4953000"/>
            <a:ext cx="3509962" cy="8185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姓名：邱碧武 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貔貅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部门：基础架构部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业务平台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SRE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06859" y="4594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242659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缓存申请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内存与实例分配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0E41BC36-365D-054F-8491-D7271247A5DF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23">
            <a:extLst>
              <a:ext uri="{FF2B5EF4-FFF2-40B4-BE49-F238E27FC236}">
                <a16:creationId xmlns:a16="http://schemas.microsoft.com/office/drawing/2014/main" id="{4199B96E-87B9-CE44-8BA9-7E3155A0696F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12" y="4620650"/>
            <a:ext cx="6998180" cy="90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自定义分片场景：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用于满足特殊的集群场景需求。如集群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QPS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较高，但内存占用量较小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的，就可以在申请时选择多分片，单实例规格配置较小。 （注意：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集群容量是主实例，集群总量是主实例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从实例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5CF6E-29FE-FE42-940C-BDBD47A6A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" y="2678665"/>
            <a:ext cx="6883400" cy="1346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64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242659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缓存申请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内存与实例分配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0E41BC36-365D-054F-8491-D7271247A5DF}"/>
              </a:ext>
            </a:extLst>
          </p:cNvPr>
          <p:cNvCxnSpPr>
            <a:cxnSpLocks/>
          </p:cNvCxnSpPr>
          <p:nvPr/>
        </p:nvCxnSpPr>
        <p:spPr>
          <a:xfrm>
            <a:off x="400491" y="411478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12" y="3176309"/>
            <a:ext cx="4894206" cy="612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单副本：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正常缓存申请都是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一主一从（推荐）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，足以支持缓存的高可用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6BA670-A505-0949-B4D2-8934F6C8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" y="2319567"/>
            <a:ext cx="5760000" cy="6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043D72-0CDD-C048-9C7A-E732F7AD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95008"/>
            <a:ext cx="5760000" cy="59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A0C494-2DAE-4649-BDC0-BFFF3C334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2" y="4594084"/>
            <a:ext cx="5760000" cy="603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D40111DD-310E-BD49-81F2-13CB5FE00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4812" y="4287867"/>
            <a:ext cx="4894206" cy="90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双副本：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一主两从（目前无使用集群）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，申请时多分配一个从节点，但节点数增加，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Gossip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广播也会增长，单套集群最大的集群规模仍受限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4D84CCA4-6214-A746-B20A-C01203E3B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72" y="5395394"/>
            <a:ext cx="4894206" cy="90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无副本：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一主零从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，无容灾能力。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一般用于测试集群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，集群异常不影响业务，可为资源池降低缓存申请用量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6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84014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缓存申请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关联应用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0E41BC36-365D-054F-8491-D7271247A5DF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23">
            <a:extLst>
              <a:ext uri="{FF2B5EF4-FFF2-40B4-BE49-F238E27FC236}">
                <a16:creationId xmlns:a16="http://schemas.microsoft.com/office/drawing/2014/main" id="{4199B96E-87B9-CE44-8BA9-7E3155A0696F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7794" y="2514600"/>
            <a:ext cx="4894206" cy="161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关联应用：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选择关联应用后，会以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首个关联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的应用名作为缓存命名。缓存关联了应用之后，应用容器启动时，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overlord-proxy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才能拉取到对应配置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命名规则：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机房</a:t>
            </a:r>
            <a:r>
              <a:rPr lang="en-US" altLang="zh-CN" dirty="0">
                <a:solidFill>
                  <a:srgbClr val="FF0000"/>
                </a:solidFill>
              </a:rPr>
              <a:t>&gt;_&lt;</a:t>
            </a:r>
            <a:r>
              <a:rPr lang="zh-CN" altLang="en-US" dirty="0">
                <a:solidFill>
                  <a:srgbClr val="FF0000"/>
                </a:solidFill>
              </a:rPr>
              <a:t>部门</a:t>
            </a:r>
            <a:r>
              <a:rPr lang="en-US" altLang="zh-CN" dirty="0">
                <a:solidFill>
                  <a:srgbClr val="FF0000"/>
                </a:solidFill>
              </a:rPr>
              <a:t>&gt;_&lt;</a:t>
            </a:r>
            <a:r>
              <a:rPr lang="zh-CN" altLang="en-US" dirty="0">
                <a:solidFill>
                  <a:srgbClr val="FF0000"/>
                </a:solidFill>
              </a:rPr>
              <a:t>首个业务命名</a:t>
            </a:r>
            <a:r>
              <a:rPr lang="en-US" altLang="zh-CN" dirty="0">
                <a:solidFill>
                  <a:srgbClr val="FF0000"/>
                </a:solidFill>
              </a:rPr>
              <a:t>&gt;_&lt;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BB9C06-570B-9E4B-BE53-8B20455AE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6" y="2514600"/>
            <a:ext cx="68326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456216FF-1008-224B-A78D-47C45D040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796" y="4918096"/>
            <a:ext cx="4894206" cy="9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关联机房：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创建缓存时，默认关联选择对应资源池的机房。但当业务有特殊需求，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跨机房请求缓存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，可在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集群详情页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中编辑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关联机房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添加新机房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75BEAA-B954-7C42-872E-A7B3E005F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45" y="4895481"/>
            <a:ext cx="6832800" cy="1049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892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1246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缓存变更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——Redis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扩容缓存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16" y="4884477"/>
            <a:ext cx="4894206" cy="179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修改实例内存使用场景：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一般用于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单实例内存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10G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以下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触发告警，进而产生的扩容需求。或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活动期间内存突发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，临时扩容超过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内存</a:t>
            </a:r>
            <a:b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影响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：热更新，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业务无感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。但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建议最大不超过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，超过后触发主从复制，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耗时超过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150ms+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56216FF-1008-224B-A78D-47C45D040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144" y="4886209"/>
            <a:ext cx="5690232" cy="1796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扩容节点使用场景：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一般用于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单实例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CPU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使用率过高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时，扩容实例数量。或者单实例内存达到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，但仍然要扩容内存。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影响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：扩容期间不可终止，涉及到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的槽位数据迁移，业务会多一次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的寻址重试，整体耗时过长。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建议在低峰期申请执行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CE1F5-6E8D-7A4D-AFC2-2C3277868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16" y="1981876"/>
            <a:ext cx="9630939" cy="2718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029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Checklist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04677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扩容内存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Freeform 24">
            <a:extLst>
              <a:ext uri="{FF2B5EF4-FFF2-40B4-BE49-F238E27FC236}">
                <a16:creationId xmlns:a16="http://schemas.microsoft.com/office/drawing/2014/main" id="{3DCEF9F5-2E88-9B47-94F7-206A61004BBA}"/>
              </a:ext>
            </a:extLst>
          </p:cNvPr>
          <p:cNvSpPr>
            <a:spLocks noEditPoints="1"/>
          </p:cNvSpPr>
          <p:nvPr/>
        </p:nvSpPr>
        <p:spPr bwMode="auto">
          <a:xfrm>
            <a:off x="578601" y="3040628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F6AC97-EA15-D148-A0FB-32E1F0612FE9}"/>
              </a:ext>
            </a:extLst>
          </p:cNvPr>
          <p:cNvSpPr txBox="1"/>
          <p:nvPr/>
        </p:nvSpPr>
        <p:spPr>
          <a:xfrm>
            <a:off x="897831" y="2903701"/>
            <a:ext cx="519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：查看</a:t>
            </a:r>
            <a:r>
              <a:rPr kumimoji="1" lang="zh-CN" altLang="en-US" sz="1400" dirty="0">
                <a:solidFill>
                  <a:srgbClr val="FF0000"/>
                </a:solidFill>
              </a:rPr>
              <a:t>七天内的缓存增长情况</a:t>
            </a:r>
            <a:r>
              <a:rPr kumimoji="1" lang="zh-CN" altLang="en-US" sz="1400" dirty="0"/>
              <a:t>，是否为异常情况突增，若有异常飙增，与研发核对是否符合预期，再确定扩容</a:t>
            </a: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88E834D7-EC95-EB42-B0E4-063779EA1844}"/>
              </a:ext>
            </a:extLst>
          </p:cNvPr>
          <p:cNvSpPr>
            <a:spLocks noEditPoints="1"/>
          </p:cNvSpPr>
          <p:nvPr/>
        </p:nvSpPr>
        <p:spPr bwMode="auto">
          <a:xfrm>
            <a:off x="573346" y="4245749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D651AE-FB40-3148-A456-C4C4B7ABB609}"/>
              </a:ext>
            </a:extLst>
          </p:cNvPr>
          <p:cNvSpPr txBox="1"/>
          <p:nvPr/>
        </p:nvSpPr>
        <p:spPr>
          <a:xfrm>
            <a:off x="892576" y="4108822"/>
            <a:ext cx="519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：查看</a:t>
            </a:r>
            <a:r>
              <a:rPr kumimoji="1" lang="zh-CN" altLang="en-US" sz="1400" dirty="0">
                <a:solidFill>
                  <a:srgbClr val="FF0000"/>
                </a:solidFill>
              </a:rPr>
              <a:t>缓存的过期频率</a:t>
            </a:r>
            <a:r>
              <a:rPr kumimoji="1" lang="zh-CN" altLang="en-US" sz="1400" dirty="0"/>
              <a:t>，若过期频率过低，且</a:t>
            </a:r>
            <a:r>
              <a:rPr kumimoji="1" lang="en" altLang="zh-CN" sz="1400" dirty="0"/>
              <a:t>key</a:t>
            </a:r>
            <a:r>
              <a:rPr kumimoji="1" lang="zh-CN" altLang="en-US" sz="1400" dirty="0"/>
              <a:t>的数量增长较快，与研发核对</a:t>
            </a:r>
            <a:r>
              <a:rPr kumimoji="1" lang="en" altLang="zh-CN" sz="1400" dirty="0" err="1"/>
              <a:t>ttl</a:t>
            </a:r>
            <a:r>
              <a:rPr kumimoji="1" lang="zh-CN" altLang="en-US" sz="1400" dirty="0"/>
              <a:t>时间是否合理，再确定扩容</a:t>
            </a:r>
          </a:p>
        </p:txBody>
      </p:sp>
      <p:cxnSp>
        <p:nvCxnSpPr>
          <p:cNvPr id="14" name="直接连接符 223">
            <a:extLst>
              <a:ext uri="{FF2B5EF4-FFF2-40B4-BE49-F238E27FC236}">
                <a16:creationId xmlns:a16="http://schemas.microsoft.com/office/drawing/2014/main" id="{36FD270E-6636-9548-BF34-12EDDC1309D3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23">
            <a:extLst>
              <a:ext uri="{FF2B5EF4-FFF2-40B4-BE49-F238E27FC236}">
                <a16:creationId xmlns:a16="http://schemas.microsoft.com/office/drawing/2014/main" id="{1DD50CB1-0289-8041-B660-1DCC5B21A9E9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24">
            <a:extLst>
              <a:ext uri="{FF2B5EF4-FFF2-40B4-BE49-F238E27FC236}">
                <a16:creationId xmlns:a16="http://schemas.microsoft.com/office/drawing/2014/main" id="{68E82856-881F-4D46-87E2-302914373CCE}"/>
              </a:ext>
            </a:extLst>
          </p:cNvPr>
          <p:cNvSpPr>
            <a:spLocks noEditPoints="1"/>
          </p:cNvSpPr>
          <p:nvPr/>
        </p:nvSpPr>
        <p:spPr bwMode="auto">
          <a:xfrm>
            <a:off x="578601" y="5313943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D49F5-71A1-EB4D-994B-E2390E1D7952}"/>
              </a:ext>
            </a:extLst>
          </p:cNvPr>
          <p:cNvSpPr txBox="1"/>
          <p:nvPr/>
        </p:nvSpPr>
        <p:spPr>
          <a:xfrm>
            <a:off x="897831" y="5177016"/>
            <a:ext cx="519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：查看</a:t>
            </a:r>
            <a:r>
              <a:rPr kumimoji="1" lang="en-US" altLang="zh-CN" sz="1400" dirty="0">
                <a:solidFill>
                  <a:srgbClr val="FF0000"/>
                </a:solidFill>
              </a:rPr>
              <a:t>key</a:t>
            </a:r>
            <a:r>
              <a:rPr kumimoji="1" lang="zh-CN" altLang="en-US" sz="1400" dirty="0">
                <a:solidFill>
                  <a:srgbClr val="FF0000"/>
                </a:solidFill>
              </a:rPr>
              <a:t>的持久化情况</a:t>
            </a:r>
            <a:r>
              <a:rPr kumimoji="1" lang="zh-CN" altLang="en-US" sz="1400" dirty="0"/>
              <a:t>，若持久化的</a:t>
            </a:r>
            <a:r>
              <a:rPr kumimoji="1" lang="en-US" altLang="zh-CN" sz="1400" dirty="0"/>
              <a:t>key</a:t>
            </a:r>
            <a:r>
              <a:rPr kumimoji="1" lang="zh-CN" altLang="en-US" sz="1400" dirty="0"/>
              <a:t>增长过多，与研发核对持久化是否合理，再确定扩容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55A792-93F5-7147-8A4F-BB1D8A409EC4}"/>
              </a:ext>
            </a:extLst>
          </p:cNvPr>
          <p:cNvSpPr/>
          <p:nvPr/>
        </p:nvSpPr>
        <p:spPr>
          <a:xfrm>
            <a:off x="7384495" y="1274744"/>
            <a:ext cx="3204677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扩容实例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BB3E9C64-7299-C144-9C3F-76F6CA008A2C}"/>
              </a:ext>
            </a:extLst>
          </p:cNvPr>
          <p:cNvSpPr>
            <a:spLocks noEditPoints="1"/>
          </p:cNvSpPr>
          <p:nvPr/>
        </p:nvSpPr>
        <p:spPr bwMode="auto">
          <a:xfrm>
            <a:off x="6415230" y="2954919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9B3682-5031-564E-B62C-58DBC21919C4}"/>
              </a:ext>
            </a:extLst>
          </p:cNvPr>
          <p:cNvSpPr txBox="1"/>
          <p:nvPr/>
        </p:nvSpPr>
        <p:spPr>
          <a:xfrm>
            <a:off x="6734460" y="2817992"/>
            <a:ext cx="519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：确认</a:t>
            </a:r>
            <a:r>
              <a:rPr kumimoji="1" lang="zh-CN" altLang="en-US" sz="1400" dirty="0">
                <a:solidFill>
                  <a:srgbClr val="FF0000"/>
                </a:solidFill>
              </a:rPr>
              <a:t>扩容实例原因</a:t>
            </a:r>
            <a:r>
              <a:rPr kumimoji="1" lang="zh-CN" altLang="en-US" sz="1400" dirty="0"/>
              <a:t>，若是仅是内存过高，且单实例</a:t>
            </a:r>
            <a:r>
              <a:rPr kumimoji="1" lang="en-US" altLang="zh-CN" sz="1400" dirty="0"/>
              <a:t>10G</a:t>
            </a:r>
            <a:r>
              <a:rPr kumimoji="1" lang="zh-CN" altLang="en-US" sz="1400" dirty="0"/>
              <a:t>以下，进行内存扩容即可。一般是</a:t>
            </a:r>
            <a:r>
              <a:rPr kumimoji="1" lang="en-US" altLang="zh-CN" sz="1400" dirty="0">
                <a:solidFill>
                  <a:srgbClr val="FF0000"/>
                </a:solidFill>
              </a:rPr>
              <a:t>CPU</a:t>
            </a:r>
            <a:r>
              <a:rPr kumimoji="1" lang="zh-CN" altLang="en-US" sz="1400" dirty="0">
                <a:solidFill>
                  <a:srgbClr val="FF0000"/>
                </a:solidFill>
              </a:rPr>
              <a:t>使用率过高</a:t>
            </a:r>
            <a:r>
              <a:rPr kumimoji="1" lang="zh-CN" altLang="en-US" sz="1400" dirty="0"/>
              <a:t>，才进行实例扩容</a:t>
            </a: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E2582CA4-6741-8543-995E-102C9AEFE3DC}"/>
              </a:ext>
            </a:extLst>
          </p:cNvPr>
          <p:cNvSpPr>
            <a:spLocks noEditPoints="1"/>
          </p:cNvSpPr>
          <p:nvPr/>
        </p:nvSpPr>
        <p:spPr bwMode="auto">
          <a:xfrm>
            <a:off x="6409975" y="4160040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8ACE12-B8BC-A546-AB0C-5F443425C1FF}"/>
              </a:ext>
            </a:extLst>
          </p:cNvPr>
          <p:cNvSpPr txBox="1"/>
          <p:nvPr/>
        </p:nvSpPr>
        <p:spPr>
          <a:xfrm>
            <a:off x="6729205" y="4023113"/>
            <a:ext cx="519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：确认</a:t>
            </a:r>
            <a:r>
              <a:rPr kumimoji="1" lang="zh-CN" altLang="en-US" sz="1400" dirty="0">
                <a:solidFill>
                  <a:srgbClr val="FF0000"/>
                </a:solidFill>
              </a:rPr>
              <a:t>申请的扩容实例个数</a:t>
            </a:r>
            <a:r>
              <a:rPr kumimoji="1" lang="zh-CN" altLang="en-US" sz="1400" dirty="0"/>
              <a:t>，若要扩容超过</a:t>
            </a:r>
            <a:r>
              <a:rPr kumimoji="1" lang="en-US" altLang="zh-CN" sz="1400" dirty="0"/>
              <a:t>100</a:t>
            </a:r>
            <a:r>
              <a:rPr kumimoji="1" lang="zh-CN" altLang="en-US" sz="1400" dirty="0"/>
              <a:t>个节点，建议研发通过迁移新集群的方式，权衡迁移与扩容实例两者的操作成本，再决定是否要扩容实例</a:t>
            </a:r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E387E275-66ED-5641-A8CA-B4B88C38C288}"/>
              </a:ext>
            </a:extLst>
          </p:cNvPr>
          <p:cNvSpPr>
            <a:spLocks noEditPoints="1"/>
          </p:cNvSpPr>
          <p:nvPr/>
        </p:nvSpPr>
        <p:spPr bwMode="auto">
          <a:xfrm>
            <a:off x="6415230" y="5228234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19CE1A-50BC-1C43-AAAF-CF2A36A9FE26}"/>
              </a:ext>
            </a:extLst>
          </p:cNvPr>
          <p:cNvSpPr txBox="1"/>
          <p:nvPr/>
        </p:nvSpPr>
        <p:spPr>
          <a:xfrm>
            <a:off x="6734460" y="5091307"/>
            <a:ext cx="519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检查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：查看</a:t>
            </a:r>
            <a:r>
              <a:rPr kumimoji="1" lang="en-US" altLang="zh-CN" sz="1400" dirty="0">
                <a:solidFill>
                  <a:srgbClr val="FF0000"/>
                </a:solidFill>
              </a:rPr>
              <a:t>7</a:t>
            </a:r>
            <a:r>
              <a:rPr kumimoji="1" lang="zh-CN" altLang="en-US" sz="1400" dirty="0">
                <a:solidFill>
                  <a:srgbClr val="FF0000"/>
                </a:solidFill>
              </a:rPr>
              <a:t>天缓存</a:t>
            </a:r>
            <a:r>
              <a:rPr kumimoji="1" lang="en-US" altLang="zh-CN" sz="1400" dirty="0">
                <a:solidFill>
                  <a:srgbClr val="FF0000"/>
                </a:solidFill>
              </a:rPr>
              <a:t>CPU</a:t>
            </a:r>
            <a:r>
              <a:rPr kumimoji="1" lang="zh-CN" altLang="en-US" sz="1400" dirty="0">
                <a:solidFill>
                  <a:srgbClr val="FF0000"/>
                </a:solidFill>
              </a:rPr>
              <a:t>使用情况</a:t>
            </a:r>
            <a:r>
              <a:rPr kumimoji="1" lang="zh-CN" altLang="en-US" sz="1400" dirty="0"/>
              <a:t>，若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上涨与</a:t>
            </a:r>
            <a:r>
              <a:rPr kumimoji="1" lang="en-US" altLang="zh-CN" sz="1400" dirty="0"/>
              <a:t>QPS</a:t>
            </a:r>
            <a:r>
              <a:rPr kumimoji="1" lang="zh-CN" altLang="en-US" sz="1400" dirty="0"/>
              <a:t>无关，进行问题定位，与研发一起优化处理。若</a:t>
            </a:r>
            <a:r>
              <a:rPr kumimoji="1" lang="en-US" altLang="zh-CN" sz="1400" dirty="0"/>
              <a:t>CPU</a:t>
            </a:r>
            <a:r>
              <a:rPr kumimoji="1" lang="zh-CN" altLang="en-US" sz="1400" dirty="0"/>
              <a:t>随着</a:t>
            </a:r>
            <a:r>
              <a:rPr kumimoji="1" lang="en-US" altLang="zh-CN" sz="1400" dirty="0"/>
              <a:t>QPS</a:t>
            </a:r>
            <a:r>
              <a:rPr kumimoji="1" lang="zh-CN" altLang="en-US" sz="1400" dirty="0"/>
              <a:t>同趋势上升，且超过阈值，可扩容实例</a:t>
            </a:r>
          </a:p>
        </p:txBody>
      </p:sp>
    </p:spTree>
    <p:extLst>
      <p:ext uri="{BB962C8B-B14F-4D97-AF65-F5344CB8AC3E}">
        <p14:creationId xmlns:p14="http://schemas.microsoft.com/office/powerpoint/2010/main" val="676585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375596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缓存变更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——MC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扩容缓存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93" y="5161487"/>
            <a:ext cx="5412641" cy="106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修改实例内存场景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一般用于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MC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触发内存告警，需要扩容内存。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影响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MC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的变更操作都是需要重启实例，平台控制重启实例的时间间隔。这意味着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MC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修改实例内存，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业务必然会产生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Miss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回源，建议低峰期操作</a:t>
            </a:r>
            <a:endParaRPr lang="en-US" altLang="zh-CN" sz="1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456216FF-1008-224B-A78D-47C45D040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908" y="5161487"/>
            <a:ext cx="4975009" cy="128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扩容节点场景：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MC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扩容节点即新增空节点加入该缓存集群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影响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新增的空缓存，对于直连业务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需要手动修改配置并发版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，对于使用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Proxy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业务，识别新节点加入，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哈希环发生变化，也会产生</a:t>
            </a: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Miss</a:t>
            </a: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回源</a:t>
            </a:r>
            <a:endParaRPr lang="en-US" altLang="zh-CN" sz="12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FE273C-0B76-1D41-B97A-876C713B4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93" y="1866625"/>
            <a:ext cx="9630000" cy="3017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563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490490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缓存变更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小功能合集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4197AA-9A16-3E40-B9DB-13D68207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3" y="2389238"/>
            <a:ext cx="11552126" cy="3325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2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166373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——Redis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迁移预览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2AB55-16FC-194E-A1F4-74308BB29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44" y="3373000"/>
            <a:ext cx="7450605" cy="3331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234451-BC08-6842-A11C-D04A12661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1" y="1966585"/>
            <a:ext cx="4350540" cy="4738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842D4F-DA29-0843-82B2-AAD2D9C36C03}"/>
              </a:ext>
            </a:extLst>
          </p:cNvPr>
          <p:cNvSpPr txBox="1"/>
          <p:nvPr/>
        </p:nvSpPr>
        <p:spPr>
          <a:xfrm>
            <a:off x="5307148" y="1941182"/>
            <a:ext cx="6026995" cy="990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/>
              <a:t>迁移操作：</a:t>
            </a:r>
            <a:r>
              <a:rPr lang="zh-CN" altLang="en-US" sz="1400" dirty="0"/>
              <a:t>选择目标集群，确认</a:t>
            </a:r>
            <a:r>
              <a:rPr lang="zh-CN" altLang="en-US" sz="1400" dirty="0">
                <a:solidFill>
                  <a:srgbClr val="FF0000"/>
                </a:solidFill>
              </a:rPr>
              <a:t>目标集群为空集群</a:t>
            </a:r>
            <a:r>
              <a:rPr lang="zh-CN" altLang="en-US" sz="1400" dirty="0"/>
              <a:t>后开始迁移（</a:t>
            </a:r>
            <a:r>
              <a:rPr lang="zh-CN" altLang="en-US" sz="1400" dirty="0">
                <a:solidFill>
                  <a:srgbClr val="FF0000"/>
                </a:solidFill>
              </a:rPr>
              <a:t>也可以迁移至已有集群，但要保证两套集群</a:t>
            </a:r>
            <a:r>
              <a:rPr lang="en-US" altLang="zh-CN" sz="1400" dirty="0">
                <a:solidFill>
                  <a:srgbClr val="FF0000"/>
                </a:solidFill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</a:rPr>
              <a:t>不一致</a:t>
            </a:r>
            <a:r>
              <a:rPr lang="zh-CN" altLang="en-US" sz="1400" dirty="0"/>
              <a:t>），待所有节点进入增量同步中，则同步完成，且保持增量同步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759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490490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——Redis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迁移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C3157B-93B7-FC48-BAA0-E2608765E683}"/>
              </a:ext>
            </a:extLst>
          </p:cNvPr>
          <p:cNvSpPr txBox="1"/>
          <p:nvPr/>
        </p:nvSpPr>
        <p:spPr>
          <a:xfrm>
            <a:off x="594813" y="2086222"/>
            <a:ext cx="5157058" cy="15506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迁移整体流程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研发：</a:t>
            </a:r>
            <a:r>
              <a:rPr lang="en-US" altLang="zh-CN" sz="1400" dirty="0" err="1"/>
              <a:t>Overlord.bilibili.co</a:t>
            </a:r>
            <a:r>
              <a:rPr lang="zh-CN" altLang="en-US" sz="1400" dirty="0"/>
              <a:t>平台，申请新缓存集群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运维：平台开启新老迁移，等待进入增量同步状态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研发：业务切换缓存调用配置为新缓存，并进行服务发布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运维：切换完成后，检查老缓存是否仍有请求，停止同步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FC70CD-3984-C847-A08B-857CB3FC01C2}"/>
              </a:ext>
            </a:extLst>
          </p:cNvPr>
          <p:cNvSpPr txBox="1"/>
          <p:nvPr/>
        </p:nvSpPr>
        <p:spPr>
          <a:xfrm>
            <a:off x="594813" y="4217342"/>
            <a:ext cx="4904466" cy="21108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迁移实现</a:t>
            </a: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sz="1400" dirty="0" err="1"/>
              <a:t>redis</a:t>
            </a:r>
            <a:r>
              <a:rPr lang="en" altLang="zh-CN" sz="1400" dirty="0"/>
              <a:t>-shake </a:t>
            </a:r>
            <a:r>
              <a:rPr lang="zh-CN" altLang="en-US" sz="1400" dirty="0"/>
              <a:t>向源集群所有</a:t>
            </a:r>
            <a:r>
              <a:rPr lang="en" altLang="zh-CN" sz="1400" dirty="0"/>
              <a:t>Master</a:t>
            </a:r>
            <a:r>
              <a:rPr lang="zh-CN" altLang="en-US" sz="1400" dirty="0"/>
              <a:t>节点模拟从节点，进行主从复制，拉取数据，写入目标集群，先做一次全量数据同步，后续保持源集群向目标集群的增量同步。整个</a:t>
            </a:r>
            <a:r>
              <a:rPr lang="zh-CN" altLang="en-US" sz="1400" dirty="0">
                <a:solidFill>
                  <a:srgbClr val="FF0000"/>
                </a:solidFill>
              </a:rPr>
              <a:t>同步是单向的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若源</a:t>
            </a:r>
            <a:r>
              <a:rPr lang="en-US" altLang="zh-CN" sz="1400" dirty="0"/>
              <a:t>/</a:t>
            </a:r>
            <a:r>
              <a:rPr lang="zh-CN" altLang="en-US" sz="1400" dirty="0"/>
              <a:t>目标集群出现主从切换，则同步会出现异常，需要重新进行同步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162FA0-6A4A-044F-A7F6-B676EABD6CD5}"/>
              </a:ext>
            </a:extLst>
          </p:cNvPr>
          <p:cNvSpPr txBox="1"/>
          <p:nvPr/>
        </p:nvSpPr>
        <p:spPr>
          <a:xfrm>
            <a:off x="6252041" y="1057498"/>
            <a:ext cx="5157058" cy="5751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迁移注意点</a:t>
            </a: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读写分离的业务：先将读请求的服务切至新缓存并发布，后将写请求的服务切至新缓存并发布，最终完成切换。（</a:t>
            </a:r>
            <a:r>
              <a:rPr lang="zh-CN" altLang="en-US" sz="1400" dirty="0">
                <a:solidFill>
                  <a:srgbClr val="FF0000"/>
                </a:solidFill>
              </a:rPr>
              <a:t>影响最小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读写一起的业务：业务修改缓存调用配置，进行服务发布，发布完成后迁移。（由于迁移是单向同步，发布期间，新容器读写新缓存，老容器读写老缓存，会</a:t>
            </a:r>
            <a:r>
              <a:rPr lang="zh-CN" altLang="en-US" sz="1400" dirty="0">
                <a:solidFill>
                  <a:srgbClr val="FF0000"/>
                </a:solidFill>
              </a:rPr>
              <a:t>存在少量风险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读写一起的业务迁移风险</a:t>
            </a:r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r>
              <a:rPr lang="zh-CN" altLang="en-US" sz="1400" dirty="0">
                <a:solidFill>
                  <a:srgbClr val="FF0000"/>
                </a:solidFill>
              </a:rPr>
              <a:t>短暂的数据不一致。</a:t>
            </a:r>
            <a:r>
              <a:rPr lang="zh-CN" altLang="en-US" sz="1400" dirty="0"/>
              <a:t>新容器数据写入新缓存，老容器读老缓存是没有的，完成切换后恢复正常。对强一致要求比较高的场景，可以选择先切读到新集群，再切写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FF0000"/>
              </a:solidFill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读写一起的业务迁移风险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r>
              <a:rPr lang="zh-CN" altLang="en-US" sz="1400" dirty="0">
                <a:solidFill>
                  <a:srgbClr val="FF0000"/>
                </a:solidFill>
              </a:rPr>
              <a:t>非预期删除。</a:t>
            </a:r>
            <a:r>
              <a:rPr lang="zh-CN" altLang="en-US" sz="1400" dirty="0"/>
              <a:t>迁移过程中可能存在</a:t>
            </a:r>
            <a:r>
              <a:rPr lang="en-US" altLang="zh-CN" sz="1400" dirty="0"/>
              <a:t>expire</a:t>
            </a:r>
            <a:r>
              <a:rPr lang="zh-CN" altLang="en-US" sz="1400" dirty="0"/>
              <a:t>续期写在新缓存，老缓存的</a:t>
            </a:r>
            <a:r>
              <a:rPr lang="en-US" altLang="zh-CN" sz="1400" dirty="0"/>
              <a:t>key</a:t>
            </a:r>
            <a:r>
              <a:rPr lang="zh-CN" altLang="en-US" sz="1400" dirty="0"/>
              <a:t>因未续期而过期，同步至新集群将</a:t>
            </a:r>
            <a:r>
              <a:rPr lang="en-US" altLang="zh-CN" sz="1400" dirty="0"/>
              <a:t>key</a:t>
            </a:r>
            <a:r>
              <a:rPr lang="zh-CN" altLang="en-US" sz="1400" dirty="0"/>
              <a:t>删除。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切换完成后通知运维操作，尽量在切换后就停止迁移，</a:t>
            </a:r>
            <a:r>
              <a:rPr lang="zh-CN" altLang="en-US" sz="1400" dirty="0">
                <a:solidFill>
                  <a:srgbClr val="FF0000"/>
                </a:solidFill>
              </a:rPr>
              <a:t>老缓存过期的</a:t>
            </a:r>
            <a:r>
              <a:rPr lang="en" altLang="zh-CN" sz="1400" dirty="0">
                <a:solidFill>
                  <a:srgbClr val="FF0000"/>
                </a:solidFill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</a:rPr>
              <a:t>会同步为</a:t>
            </a:r>
            <a:r>
              <a:rPr lang="en" altLang="zh-CN" sz="1400" dirty="0">
                <a:solidFill>
                  <a:srgbClr val="FF0000"/>
                </a:solidFill>
              </a:rPr>
              <a:t>del</a:t>
            </a:r>
            <a:r>
              <a:rPr lang="zh-CN" altLang="en-US" sz="1400" dirty="0">
                <a:solidFill>
                  <a:srgbClr val="FF0000"/>
                </a:solidFill>
              </a:rPr>
              <a:t>命令，删除新缓存中的</a:t>
            </a:r>
            <a:r>
              <a:rPr lang="en" altLang="zh-CN" sz="1400" dirty="0">
                <a:solidFill>
                  <a:srgbClr val="FF0000"/>
                </a:solidFill>
              </a:rPr>
              <a:t>key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223">
            <a:extLst>
              <a:ext uri="{FF2B5EF4-FFF2-40B4-BE49-F238E27FC236}">
                <a16:creationId xmlns:a16="http://schemas.microsoft.com/office/drawing/2014/main" id="{258CE946-B126-BB4A-8BB3-FAAD78030D5B}"/>
              </a:ext>
            </a:extLst>
          </p:cNvPr>
          <p:cNvCxnSpPr>
            <a:cxnSpLocks/>
          </p:cNvCxnSpPr>
          <p:nvPr/>
        </p:nvCxnSpPr>
        <p:spPr>
          <a:xfrm>
            <a:off x="504404" y="3933414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7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缓存漂移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5BBD7-B95C-7749-B462-675EF008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21" y="3332290"/>
            <a:ext cx="7286094" cy="328678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6F53C34-D2C4-A34D-A7D8-C85D25FC7FB3}"/>
              </a:ext>
            </a:extLst>
          </p:cNvPr>
          <p:cNvSpPr txBox="1"/>
          <p:nvPr/>
        </p:nvSpPr>
        <p:spPr>
          <a:xfrm>
            <a:off x="527322" y="2201934"/>
            <a:ext cx="3021096" cy="37912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使用场景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场景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在线业务缓存资源池中的机器普遍存在超分的情况，随着超分后的缓存机器使用率逐渐上涨，直至机器</a:t>
            </a:r>
            <a:r>
              <a:rPr lang="zh-CN" altLang="en-US" sz="1400" dirty="0">
                <a:solidFill>
                  <a:srgbClr val="FF0000"/>
                </a:solidFill>
              </a:rPr>
              <a:t>触发内存使用率</a:t>
            </a:r>
            <a:r>
              <a:rPr lang="en-US" altLang="zh-CN" sz="1400" dirty="0">
                <a:solidFill>
                  <a:srgbClr val="FF0000"/>
                </a:solidFill>
              </a:rPr>
              <a:t>90%</a:t>
            </a:r>
            <a:r>
              <a:rPr lang="zh-CN" altLang="en-US" sz="1400" dirty="0">
                <a:solidFill>
                  <a:srgbClr val="FF0000"/>
                </a:solidFill>
              </a:rPr>
              <a:t>告警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/>
              <a:t>场景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：</a:t>
            </a:r>
            <a:r>
              <a:rPr lang="zh-CN" altLang="en-US" sz="1400" dirty="0"/>
              <a:t>一套缓存节点分布</a:t>
            </a:r>
            <a:r>
              <a:rPr lang="zh-CN" altLang="en-US" sz="1400" dirty="0">
                <a:solidFill>
                  <a:srgbClr val="FF0000"/>
                </a:solidFill>
              </a:rPr>
              <a:t>至少要打散在</a:t>
            </a:r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r>
              <a:rPr lang="zh-CN" altLang="en-US" sz="1400" dirty="0">
                <a:solidFill>
                  <a:srgbClr val="FF0000"/>
                </a:solidFill>
              </a:rPr>
              <a:t>台机器</a:t>
            </a:r>
            <a:r>
              <a:rPr lang="zh-CN" altLang="en-US" sz="1400" dirty="0"/>
              <a:t>，有的部门资源池总共</a:t>
            </a:r>
            <a:r>
              <a:rPr lang="en-US" altLang="zh-CN" sz="1400" dirty="0"/>
              <a:t>4</a:t>
            </a:r>
            <a:r>
              <a:rPr lang="zh-CN" altLang="en-US" sz="1400" dirty="0"/>
              <a:t>台机器，当内存分配满，即使新加入</a:t>
            </a:r>
            <a:r>
              <a:rPr lang="en-US" altLang="zh-CN" sz="1400" dirty="0"/>
              <a:t>2</a:t>
            </a:r>
            <a:r>
              <a:rPr lang="zh-CN" altLang="en-US" sz="1400" dirty="0"/>
              <a:t>台机器，也会出现集群无法分配节点的情况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以上场景都需要使用</a:t>
            </a:r>
            <a:r>
              <a:rPr lang="zh-CN" altLang="en-US" sz="1400" dirty="0">
                <a:solidFill>
                  <a:srgbClr val="FF0000"/>
                </a:solidFill>
              </a:rPr>
              <a:t>漂移功能</a:t>
            </a:r>
            <a:r>
              <a:rPr lang="zh-CN" altLang="en-US" sz="1400" dirty="0"/>
              <a:t>平衡资源池中机器的内存使用水位线及节点分布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30C782-735D-7B40-94AF-59A843E1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721" y="941696"/>
            <a:ext cx="6784655" cy="26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467107" y="1419199"/>
            <a:ext cx="646834" cy="64682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67108" y="2536933"/>
            <a:ext cx="646834" cy="64682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67109" y="3654667"/>
            <a:ext cx="646834" cy="64682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467109" y="4836262"/>
            <a:ext cx="646834" cy="64682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5998" y="2377035"/>
            <a:ext cx="1799266" cy="1778902"/>
            <a:chOff x="5301155" y="2830002"/>
            <a:chExt cx="1323381" cy="1308404"/>
          </a:xfrm>
        </p:grpSpPr>
        <p:sp>
          <p:nvSpPr>
            <p:cNvPr id="35" name="椭圆 34"/>
            <p:cNvSpPr/>
            <p:nvPr/>
          </p:nvSpPr>
          <p:spPr>
            <a:xfrm>
              <a:off x="5316132" y="2830002"/>
              <a:ext cx="1308404" cy="1308404"/>
            </a:xfrm>
            <a:prstGeom prst="ellipse">
              <a:avLst/>
            </a:prstGeom>
            <a:gradFill>
              <a:gsLst>
                <a:gs pos="0">
                  <a:srgbClr val="067FC9"/>
                </a:gs>
                <a:gs pos="100000">
                  <a:srgbClr val="00B2CA"/>
                </a:gs>
              </a:gsLst>
              <a:lin ang="2700000" scaled="1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3200" dirty="0">
                <a:latin typeface="+mj-ea"/>
                <a:ea typeface="+mj-ea"/>
              </a:endParaRPr>
            </a:p>
          </p:txBody>
        </p:sp>
        <p:sp>
          <p:nvSpPr>
            <p:cNvPr id="36" name="TextBox 24"/>
            <p:cNvSpPr txBox="1"/>
            <p:nvPr/>
          </p:nvSpPr>
          <p:spPr>
            <a:xfrm>
              <a:off x="5301155" y="3114872"/>
              <a:ext cx="1323381" cy="724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简介</a:t>
              </a:r>
              <a:endParaRPr lang="en-US" altLang="zh-CN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4534774" y="1397690"/>
            <a:ext cx="6331789" cy="668338"/>
            <a:chOff x="3304323" y="2286000"/>
            <a:chExt cx="5467144" cy="668621"/>
          </a:xfrm>
        </p:grpSpPr>
        <p:grpSp>
          <p:nvGrpSpPr>
            <p:cNvPr id="59" name="组合 58"/>
            <p:cNvGrpSpPr>
              <a:grpSpLocks/>
            </p:cNvGrpSpPr>
            <p:nvPr/>
          </p:nvGrpSpPr>
          <p:grpSpPr bwMode="auto">
            <a:xfrm>
              <a:off x="3304323" y="2286000"/>
              <a:ext cx="5467144" cy="668621"/>
              <a:chOff x="1071563" y="5353051"/>
              <a:chExt cx="10006012" cy="1139825"/>
            </a:xfrm>
          </p:grpSpPr>
          <p:sp>
            <p:nvSpPr>
              <p:cNvPr id="61" name="Freeform 30"/>
              <p:cNvSpPr>
                <a:spLocks noChangeArrowheads="1"/>
              </p:cNvSpPr>
              <p:nvPr/>
            </p:nvSpPr>
            <p:spPr bwMode="auto">
              <a:xfrm>
                <a:off x="1071563" y="5353051"/>
                <a:ext cx="10006012" cy="1139825"/>
              </a:xfrm>
              <a:custGeom>
                <a:avLst/>
                <a:gdLst>
                  <a:gd name="T0" fmla="*/ 603 w 603"/>
                  <a:gd name="T1" fmla="*/ 33 h 66"/>
                  <a:gd name="T2" fmla="*/ 570 w 603"/>
                  <a:gd name="T3" fmla="*/ 66 h 66"/>
                  <a:gd name="T4" fmla="*/ 33 w 603"/>
                  <a:gd name="T5" fmla="*/ 66 h 66"/>
                  <a:gd name="T6" fmla="*/ 0 w 603"/>
                  <a:gd name="T7" fmla="*/ 33 h 66"/>
                  <a:gd name="T8" fmla="*/ 0 w 603"/>
                  <a:gd name="T9" fmla="*/ 33 h 66"/>
                  <a:gd name="T10" fmla="*/ 33 w 603"/>
                  <a:gd name="T11" fmla="*/ 0 h 66"/>
                  <a:gd name="T12" fmla="*/ 570 w 603"/>
                  <a:gd name="T13" fmla="*/ 0 h 66"/>
                  <a:gd name="T14" fmla="*/ 603 w 603"/>
                  <a:gd name="T1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3" h="66">
                    <a:moveTo>
                      <a:pt x="603" y="33"/>
                    </a:moveTo>
                    <a:cubicBezTo>
                      <a:pt x="603" y="51"/>
                      <a:pt x="589" y="66"/>
                      <a:pt x="570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15" y="66"/>
                      <a:pt x="0" y="51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89" y="0"/>
                      <a:pt x="603" y="15"/>
                      <a:pt x="603" y="33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  <p:sp>
            <p:nvSpPr>
              <p:cNvPr id="63" name="Freeform 32"/>
              <p:cNvSpPr>
                <a:spLocks noEditPoints="1" noChangeArrowheads="1"/>
              </p:cNvSpPr>
              <p:nvPr/>
            </p:nvSpPr>
            <p:spPr bwMode="auto">
              <a:xfrm>
                <a:off x="9631082" y="5449421"/>
                <a:ext cx="928687" cy="984250"/>
              </a:xfrm>
              <a:custGeom>
                <a:avLst/>
                <a:gdLst>
                  <a:gd name="T0" fmla="*/ 34 w 56"/>
                  <a:gd name="T1" fmla="*/ 8 h 57"/>
                  <a:gd name="T2" fmla="*/ 7 w 56"/>
                  <a:gd name="T3" fmla="*/ 8 h 57"/>
                  <a:gd name="T4" fmla="*/ 7 w 56"/>
                  <a:gd name="T5" fmla="*/ 34 h 57"/>
                  <a:gd name="T6" fmla="*/ 31 w 56"/>
                  <a:gd name="T7" fmla="*/ 37 h 57"/>
                  <a:gd name="T8" fmla="*/ 51 w 56"/>
                  <a:gd name="T9" fmla="*/ 57 h 57"/>
                  <a:gd name="T10" fmla="*/ 56 w 56"/>
                  <a:gd name="T11" fmla="*/ 52 h 57"/>
                  <a:gd name="T12" fmla="*/ 36 w 56"/>
                  <a:gd name="T13" fmla="*/ 32 h 57"/>
                  <a:gd name="T14" fmla="*/ 34 w 56"/>
                  <a:gd name="T15" fmla="*/ 8 h 57"/>
                  <a:gd name="T16" fmla="*/ 30 w 56"/>
                  <a:gd name="T17" fmla="*/ 31 h 57"/>
                  <a:gd name="T18" fmla="*/ 11 w 56"/>
                  <a:gd name="T19" fmla="*/ 31 h 57"/>
                  <a:gd name="T20" fmla="*/ 11 w 56"/>
                  <a:gd name="T21" fmla="*/ 11 h 57"/>
                  <a:gd name="T22" fmla="*/ 30 w 56"/>
                  <a:gd name="T23" fmla="*/ 11 h 57"/>
                  <a:gd name="T24" fmla="*/ 30 w 56"/>
                  <a:gd name="T25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57">
                    <a:moveTo>
                      <a:pt x="34" y="8"/>
                    </a:moveTo>
                    <a:cubicBezTo>
                      <a:pt x="26" y="0"/>
                      <a:pt x="14" y="0"/>
                      <a:pt x="7" y="8"/>
                    </a:cubicBezTo>
                    <a:cubicBezTo>
                      <a:pt x="0" y="15"/>
                      <a:pt x="0" y="27"/>
                      <a:pt x="7" y="34"/>
                    </a:cubicBezTo>
                    <a:cubicBezTo>
                      <a:pt x="14" y="41"/>
                      <a:pt x="24" y="42"/>
                      <a:pt x="31" y="3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1" y="25"/>
                      <a:pt x="40" y="14"/>
                      <a:pt x="34" y="8"/>
                    </a:cubicBezTo>
                    <a:close/>
                    <a:moveTo>
                      <a:pt x="30" y="31"/>
                    </a:moveTo>
                    <a:cubicBezTo>
                      <a:pt x="25" y="36"/>
                      <a:pt x="16" y="36"/>
                      <a:pt x="11" y="31"/>
                    </a:cubicBezTo>
                    <a:cubicBezTo>
                      <a:pt x="5" y="26"/>
                      <a:pt x="5" y="17"/>
                      <a:pt x="11" y="11"/>
                    </a:cubicBezTo>
                    <a:cubicBezTo>
                      <a:pt x="16" y="6"/>
                      <a:pt x="25" y="6"/>
                      <a:pt x="30" y="11"/>
                    </a:cubicBezTo>
                    <a:cubicBezTo>
                      <a:pt x="36" y="17"/>
                      <a:pt x="36" y="26"/>
                      <a:pt x="30" y="3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60" name="文本框 80"/>
            <p:cNvSpPr txBox="1"/>
            <p:nvPr/>
          </p:nvSpPr>
          <p:spPr>
            <a:xfrm>
              <a:off x="4228213" y="2336822"/>
              <a:ext cx="2153942" cy="585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en-US" altLang="zh-CN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</a:t>
              </a:r>
              <a:r>
                <a:rPr lang="zh-CN" altLang="en-US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站缓存演进</a:t>
              </a:r>
            </a:p>
          </p:txBody>
        </p:sp>
      </p:grpSp>
      <p:grpSp>
        <p:nvGrpSpPr>
          <p:cNvPr id="159" name="组合 158"/>
          <p:cNvGrpSpPr>
            <a:grpSpLocks/>
          </p:cNvGrpSpPr>
          <p:nvPr/>
        </p:nvGrpSpPr>
        <p:grpSpPr bwMode="auto">
          <a:xfrm>
            <a:off x="4563805" y="2501306"/>
            <a:ext cx="6331791" cy="668338"/>
            <a:chOff x="3304323" y="2286000"/>
            <a:chExt cx="5467144" cy="668621"/>
          </a:xfrm>
        </p:grpSpPr>
        <p:grpSp>
          <p:nvGrpSpPr>
            <p:cNvPr id="160" name="组合 159"/>
            <p:cNvGrpSpPr>
              <a:grpSpLocks/>
            </p:cNvGrpSpPr>
            <p:nvPr/>
          </p:nvGrpSpPr>
          <p:grpSpPr bwMode="auto">
            <a:xfrm>
              <a:off x="3304323" y="2286000"/>
              <a:ext cx="5467144" cy="668621"/>
              <a:chOff x="1071563" y="5353051"/>
              <a:chExt cx="10006012" cy="1139825"/>
            </a:xfrm>
          </p:grpSpPr>
          <p:sp>
            <p:nvSpPr>
              <p:cNvPr id="162" name="Freeform 30"/>
              <p:cNvSpPr>
                <a:spLocks noChangeArrowheads="1"/>
              </p:cNvSpPr>
              <p:nvPr/>
            </p:nvSpPr>
            <p:spPr bwMode="auto">
              <a:xfrm>
                <a:off x="1071563" y="5353051"/>
                <a:ext cx="10006012" cy="1139825"/>
              </a:xfrm>
              <a:custGeom>
                <a:avLst/>
                <a:gdLst>
                  <a:gd name="T0" fmla="*/ 603 w 603"/>
                  <a:gd name="T1" fmla="*/ 33 h 66"/>
                  <a:gd name="T2" fmla="*/ 570 w 603"/>
                  <a:gd name="T3" fmla="*/ 66 h 66"/>
                  <a:gd name="T4" fmla="*/ 33 w 603"/>
                  <a:gd name="T5" fmla="*/ 66 h 66"/>
                  <a:gd name="T6" fmla="*/ 0 w 603"/>
                  <a:gd name="T7" fmla="*/ 33 h 66"/>
                  <a:gd name="T8" fmla="*/ 0 w 603"/>
                  <a:gd name="T9" fmla="*/ 33 h 66"/>
                  <a:gd name="T10" fmla="*/ 33 w 603"/>
                  <a:gd name="T11" fmla="*/ 0 h 66"/>
                  <a:gd name="T12" fmla="*/ 570 w 603"/>
                  <a:gd name="T13" fmla="*/ 0 h 66"/>
                  <a:gd name="T14" fmla="*/ 603 w 603"/>
                  <a:gd name="T1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3" h="66">
                    <a:moveTo>
                      <a:pt x="603" y="33"/>
                    </a:moveTo>
                    <a:cubicBezTo>
                      <a:pt x="603" y="51"/>
                      <a:pt x="589" y="66"/>
                      <a:pt x="570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15" y="66"/>
                      <a:pt x="0" y="51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89" y="0"/>
                      <a:pt x="603" y="15"/>
                      <a:pt x="603" y="33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  <p:sp>
            <p:nvSpPr>
              <p:cNvPr id="163" name="Freeform 32"/>
              <p:cNvSpPr>
                <a:spLocks noEditPoints="1" noChangeArrowheads="1"/>
              </p:cNvSpPr>
              <p:nvPr/>
            </p:nvSpPr>
            <p:spPr bwMode="auto">
              <a:xfrm>
                <a:off x="9631082" y="5449421"/>
                <a:ext cx="928687" cy="984250"/>
              </a:xfrm>
              <a:custGeom>
                <a:avLst/>
                <a:gdLst>
                  <a:gd name="T0" fmla="*/ 34 w 56"/>
                  <a:gd name="T1" fmla="*/ 8 h 57"/>
                  <a:gd name="T2" fmla="*/ 7 w 56"/>
                  <a:gd name="T3" fmla="*/ 8 h 57"/>
                  <a:gd name="T4" fmla="*/ 7 w 56"/>
                  <a:gd name="T5" fmla="*/ 34 h 57"/>
                  <a:gd name="T6" fmla="*/ 31 w 56"/>
                  <a:gd name="T7" fmla="*/ 37 h 57"/>
                  <a:gd name="T8" fmla="*/ 51 w 56"/>
                  <a:gd name="T9" fmla="*/ 57 h 57"/>
                  <a:gd name="T10" fmla="*/ 56 w 56"/>
                  <a:gd name="T11" fmla="*/ 52 h 57"/>
                  <a:gd name="T12" fmla="*/ 36 w 56"/>
                  <a:gd name="T13" fmla="*/ 32 h 57"/>
                  <a:gd name="T14" fmla="*/ 34 w 56"/>
                  <a:gd name="T15" fmla="*/ 8 h 57"/>
                  <a:gd name="T16" fmla="*/ 30 w 56"/>
                  <a:gd name="T17" fmla="*/ 31 h 57"/>
                  <a:gd name="T18" fmla="*/ 11 w 56"/>
                  <a:gd name="T19" fmla="*/ 31 h 57"/>
                  <a:gd name="T20" fmla="*/ 11 w 56"/>
                  <a:gd name="T21" fmla="*/ 11 h 57"/>
                  <a:gd name="T22" fmla="*/ 30 w 56"/>
                  <a:gd name="T23" fmla="*/ 11 h 57"/>
                  <a:gd name="T24" fmla="*/ 30 w 56"/>
                  <a:gd name="T25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57">
                    <a:moveTo>
                      <a:pt x="34" y="8"/>
                    </a:moveTo>
                    <a:cubicBezTo>
                      <a:pt x="26" y="0"/>
                      <a:pt x="14" y="0"/>
                      <a:pt x="7" y="8"/>
                    </a:cubicBezTo>
                    <a:cubicBezTo>
                      <a:pt x="0" y="15"/>
                      <a:pt x="0" y="27"/>
                      <a:pt x="7" y="34"/>
                    </a:cubicBezTo>
                    <a:cubicBezTo>
                      <a:pt x="14" y="41"/>
                      <a:pt x="24" y="42"/>
                      <a:pt x="31" y="3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1" y="25"/>
                      <a:pt x="40" y="14"/>
                      <a:pt x="34" y="8"/>
                    </a:cubicBezTo>
                    <a:close/>
                    <a:moveTo>
                      <a:pt x="30" y="31"/>
                    </a:moveTo>
                    <a:cubicBezTo>
                      <a:pt x="25" y="36"/>
                      <a:pt x="16" y="36"/>
                      <a:pt x="11" y="31"/>
                    </a:cubicBezTo>
                    <a:cubicBezTo>
                      <a:pt x="5" y="26"/>
                      <a:pt x="5" y="17"/>
                      <a:pt x="11" y="11"/>
                    </a:cubicBezTo>
                    <a:cubicBezTo>
                      <a:pt x="16" y="6"/>
                      <a:pt x="25" y="6"/>
                      <a:pt x="30" y="11"/>
                    </a:cubicBezTo>
                    <a:cubicBezTo>
                      <a:pt x="36" y="17"/>
                      <a:pt x="36" y="26"/>
                      <a:pt x="30" y="3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61" name="文本框 80"/>
            <p:cNvSpPr txBox="1"/>
            <p:nvPr/>
          </p:nvSpPr>
          <p:spPr>
            <a:xfrm>
              <a:off x="4228213" y="2336822"/>
              <a:ext cx="2994091" cy="585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32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缓存平台功能简介</a:t>
              </a:r>
            </a:p>
          </p:txBody>
        </p:sp>
      </p:grpSp>
      <p:grpSp>
        <p:nvGrpSpPr>
          <p:cNvPr id="164" name="组合 163"/>
          <p:cNvGrpSpPr>
            <a:grpSpLocks/>
          </p:cNvGrpSpPr>
          <p:nvPr/>
        </p:nvGrpSpPr>
        <p:grpSpPr bwMode="auto">
          <a:xfrm>
            <a:off x="4563805" y="3668784"/>
            <a:ext cx="6331789" cy="668338"/>
            <a:chOff x="3304323" y="2286000"/>
            <a:chExt cx="5467144" cy="668621"/>
          </a:xfrm>
        </p:grpSpPr>
        <p:grpSp>
          <p:nvGrpSpPr>
            <p:cNvPr id="165" name="组合 164"/>
            <p:cNvGrpSpPr>
              <a:grpSpLocks/>
            </p:cNvGrpSpPr>
            <p:nvPr/>
          </p:nvGrpSpPr>
          <p:grpSpPr bwMode="auto">
            <a:xfrm>
              <a:off x="3304323" y="2286000"/>
              <a:ext cx="5467144" cy="668621"/>
              <a:chOff x="1071563" y="5353051"/>
              <a:chExt cx="10006012" cy="1139825"/>
            </a:xfrm>
          </p:grpSpPr>
          <p:sp>
            <p:nvSpPr>
              <p:cNvPr id="167" name="Freeform 30"/>
              <p:cNvSpPr>
                <a:spLocks noChangeArrowheads="1"/>
              </p:cNvSpPr>
              <p:nvPr/>
            </p:nvSpPr>
            <p:spPr bwMode="auto">
              <a:xfrm>
                <a:off x="1071563" y="5353051"/>
                <a:ext cx="10006012" cy="1139825"/>
              </a:xfrm>
              <a:custGeom>
                <a:avLst/>
                <a:gdLst>
                  <a:gd name="T0" fmla="*/ 603 w 603"/>
                  <a:gd name="T1" fmla="*/ 33 h 66"/>
                  <a:gd name="T2" fmla="*/ 570 w 603"/>
                  <a:gd name="T3" fmla="*/ 66 h 66"/>
                  <a:gd name="T4" fmla="*/ 33 w 603"/>
                  <a:gd name="T5" fmla="*/ 66 h 66"/>
                  <a:gd name="T6" fmla="*/ 0 w 603"/>
                  <a:gd name="T7" fmla="*/ 33 h 66"/>
                  <a:gd name="T8" fmla="*/ 0 w 603"/>
                  <a:gd name="T9" fmla="*/ 33 h 66"/>
                  <a:gd name="T10" fmla="*/ 33 w 603"/>
                  <a:gd name="T11" fmla="*/ 0 h 66"/>
                  <a:gd name="T12" fmla="*/ 570 w 603"/>
                  <a:gd name="T13" fmla="*/ 0 h 66"/>
                  <a:gd name="T14" fmla="*/ 603 w 603"/>
                  <a:gd name="T1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3" h="66">
                    <a:moveTo>
                      <a:pt x="603" y="33"/>
                    </a:moveTo>
                    <a:cubicBezTo>
                      <a:pt x="603" y="51"/>
                      <a:pt x="589" y="66"/>
                      <a:pt x="570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15" y="66"/>
                      <a:pt x="0" y="51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89" y="0"/>
                      <a:pt x="603" y="15"/>
                      <a:pt x="603" y="33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  <p:sp>
            <p:nvSpPr>
              <p:cNvPr id="168" name="Freeform 32"/>
              <p:cNvSpPr>
                <a:spLocks noEditPoints="1" noChangeArrowheads="1"/>
              </p:cNvSpPr>
              <p:nvPr/>
            </p:nvSpPr>
            <p:spPr bwMode="auto">
              <a:xfrm>
                <a:off x="9631082" y="5449421"/>
                <a:ext cx="928687" cy="984250"/>
              </a:xfrm>
              <a:custGeom>
                <a:avLst/>
                <a:gdLst>
                  <a:gd name="T0" fmla="*/ 34 w 56"/>
                  <a:gd name="T1" fmla="*/ 8 h 57"/>
                  <a:gd name="T2" fmla="*/ 7 w 56"/>
                  <a:gd name="T3" fmla="*/ 8 h 57"/>
                  <a:gd name="T4" fmla="*/ 7 w 56"/>
                  <a:gd name="T5" fmla="*/ 34 h 57"/>
                  <a:gd name="T6" fmla="*/ 31 w 56"/>
                  <a:gd name="T7" fmla="*/ 37 h 57"/>
                  <a:gd name="T8" fmla="*/ 51 w 56"/>
                  <a:gd name="T9" fmla="*/ 57 h 57"/>
                  <a:gd name="T10" fmla="*/ 56 w 56"/>
                  <a:gd name="T11" fmla="*/ 52 h 57"/>
                  <a:gd name="T12" fmla="*/ 36 w 56"/>
                  <a:gd name="T13" fmla="*/ 32 h 57"/>
                  <a:gd name="T14" fmla="*/ 34 w 56"/>
                  <a:gd name="T15" fmla="*/ 8 h 57"/>
                  <a:gd name="T16" fmla="*/ 30 w 56"/>
                  <a:gd name="T17" fmla="*/ 31 h 57"/>
                  <a:gd name="T18" fmla="*/ 11 w 56"/>
                  <a:gd name="T19" fmla="*/ 31 h 57"/>
                  <a:gd name="T20" fmla="*/ 11 w 56"/>
                  <a:gd name="T21" fmla="*/ 11 h 57"/>
                  <a:gd name="T22" fmla="*/ 30 w 56"/>
                  <a:gd name="T23" fmla="*/ 11 h 57"/>
                  <a:gd name="T24" fmla="*/ 30 w 56"/>
                  <a:gd name="T25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57">
                    <a:moveTo>
                      <a:pt x="34" y="8"/>
                    </a:moveTo>
                    <a:cubicBezTo>
                      <a:pt x="26" y="0"/>
                      <a:pt x="14" y="0"/>
                      <a:pt x="7" y="8"/>
                    </a:cubicBezTo>
                    <a:cubicBezTo>
                      <a:pt x="0" y="15"/>
                      <a:pt x="0" y="27"/>
                      <a:pt x="7" y="34"/>
                    </a:cubicBezTo>
                    <a:cubicBezTo>
                      <a:pt x="14" y="41"/>
                      <a:pt x="24" y="42"/>
                      <a:pt x="31" y="3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1" y="25"/>
                      <a:pt x="40" y="14"/>
                      <a:pt x="34" y="8"/>
                    </a:cubicBezTo>
                    <a:close/>
                    <a:moveTo>
                      <a:pt x="30" y="31"/>
                    </a:moveTo>
                    <a:cubicBezTo>
                      <a:pt x="25" y="36"/>
                      <a:pt x="16" y="36"/>
                      <a:pt x="11" y="31"/>
                    </a:cubicBezTo>
                    <a:cubicBezTo>
                      <a:pt x="5" y="26"/>
                      <a:pt x="5" y="17"/>
                      <a:pt x="11" y="11"/>
                    </a:cubicBezTo>
                    <a:cubicBezTo>
                      <a:pt x="16" y="6"/>
                      <a:pt x="25" y="6"/>
                      <a:pt x="30" y="11"/>
                    </a:cubicBezTo>
                    <a:cubicBezTo>
                      <a:pt x="36" y="17"/>
                      <a:pt x="36" y="26"/>
                      <a:pt x="30" y="3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66" name="文本框 80"/>
            <p:cNvSpPr txBox="1"/>
            <p:nvPr/>
          </p:nvSpPr>
          <p:spPr>
            <a:xfrm>
              <a:off x="4228213" y="2336822"/>
              <a:ext cx="2285430" cy="585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场景问题梳理</a:t>
              </a:r>
            </a:p>
          </p:txBody>
        </p:sp>
      </p:grpSp>
      <p:grpSp>
        <p:nvGrpSpPr>
          <p:cNvPr id="169" name="组合 168"/>
          <p:cNvGrpSpPr>
            <a:grpSpLocks/>
          </p:cNvGrpSpPr>
          <p:nvPr/>
        </p:nvGrpSpPr>
        <p:grpSpPr bwMode="auto">
          <a:xfrm>
            <a:off x="4563805" y="4850379"/>
            <a:ext cx="6331788" cy="668338"/>
            <a:chOff x="3304323" y="2286000"/>
            <a:chExt cx="5467144" cy="668621"/>
          </a:xfrm>
        </p:grpSpPr>
        <p:grpSp>
          <p:nvGrpSpPr>
            <p:cNvPr id="170" name="组合 169"/>
            <p:cNvGrpSpPr>
              <a:grpSpLocks/>
            </p:cNvGrpSpPr>
            <p:nvPr/>
          </p:nvGrpSpPr>
          <p:grpSpPr bwMode="auto">
            <a:xfrm>
              <a:off x="3304323" y="2286000"/>
              <a:ext cx="5467144" cy="668621"/>
              <a:chOff x="1071563" y="5353051"/>
              <a:chExt cx="10006012" cy="1139825"/>
            </a:xfrm>
          </p:grpSpPr>
          <p:sp>
            <p:nvSpPr>
              <p:cNvPr id="172" name="Freeform 30"/>
              <p:cNvSpPr>
                <a:spLocks noChangeArrowheads="1"/>
              </p:cNvSpPr>
              <p:nvPr/>
            </p:nvSpPr>
            <p:spPr bwMode="auto">
              <a:xfrm>
                <a:off x="1071563" y="5353051"/>
                <a:ext cx="10006012" cy="1139825"/>
              </a:xfrm>
              <a:custGeom>
                <a:avLst/>
                <a:gdLst>
                  <a:gd name="T0" fmla="*/ 603 w 603"/>
                  <a:gd name="T1" fmla="*/ 33 h 66"/>
                  <a:gd name="T2" fmla="*/ 570 w 603"/>
                  <a:gd name="T3" fmla="*/ 66 h 66"/>
                  <a:gd name="T4" fmla="*/ 33 w 603"/>
                  <a:gd name="T5" fmla="*/ 66 h 66"/>
                  <a:gd name="T6" fmla="*/ 0 w 603"/>
                  <a:gd name="T7" fmla="*/ 33 h 66"/>
                  <a:gd name="T8" fmla="*/ 0 w 603"/>
                  <a:gd name="T9" fmla="*/ 33 h 66"/>
                  <a:gd name="T10" fmla="*/ 33 w 603"/>
                  <a:gd name="T11" fmla="*/ 0 h 66"/>
                  <a:gd name="T12" fmla="*/ 570 w 603"/>
                  <a:gd name="T13" fmla="*/ 0 h 66"/>
                  <a:gd name="T14" fmla="*/ 603 w 603"/>
                  <a:gd name="T1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3" h="66">
                    <a:moveTo>
                      <a:pt x="603" y="33"/>
                    </a:moveTo>
                    <a:cubicBezTo>
                      <a:pt x="603" y="51"/>
                      <a:pt x="589" y="66"/>
                      <a:pt x="570" y="66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15" y="66"/>
                      <a:pt x="0" y="51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89" y="0"/>
                      <a:pt x="603" y="15"/>
                      <a:pt x="603" y="33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  <p:sp>
            <p:nvSpPr>
              <p:cNvPr id="173" name="Freeform 32"/>
              <p:cNvSpPr>
                <a:spLocks noEditPoints="1" noChangeArrowheads="1"/>
              </p:cNvSpPr>
              <p:nvPr/>
            </p:nvSpPr>
            <p:spPr bwMode="auto">
              <a:xfrm>
                <a:off x="9631082" y="5449421"/>
                <a:ext cx="928687" cy="984250"/>
              </a:xfrm>
              <a:custGeom>
                <a:avLst/>
                <a:gdLst>
                  <a:gd name="T0" fmla="*/ 34 w 56"/>
                  <a:gd name="T1" fmla="*/ 8 h 57"/>
                  <a:gd name="T2" fmla="*/ 7 w 56"/>
                  <a:gd name="T3" fmla="*/ 8 h 57"/>
                  <a:gd name="T4" fmla="*/ 7 w 56"/>
                  <a:gd name="T5" fmla="*/ 34 h 57"/>
                  <a:gd name="T6" fmla="*/ 31 w 56"/>
                  <a:gd name="T7" fmla="*/ 37 h 57"/>
                  <a:gd name="T8" fmla="*/ 51 w 56"/>
                  <a:gd name="T9" fmla="*/ 57 h 57"/>
                  <a:gd name="T10" fmla="*/ 56 w 56"/>
                  <a:gd name="T11" fmla="*/ 52 h 57"/>
                  <a:gd name="T12" fmla="*/ 36 w 56"/>
                  <a:gd name="T13" fmla="*/ 32 h 57"/>
                  <a:gd name="T14" fmla="*/ 34 w 56"/>
                  <a:gd name="T15" fmla="*/ 8 h 57"/>
                  <a:gd name="T16" fmla="*/ 30 w 56"/>
                  <a:gd name="T17" fmla="*/ 31 h 57"/>
                  <a:gd name="T18" fmla="*/ 11 w 56"/>
                  <a:gd name="T19" fmla="*/ 31 h 57"/>
                  <a:gd name="T20" fmla="*/ 11 w 56"/>
                  <a:gd name="T21" fmla="*/ 11 h 57"/>
                  <a:gd name="T22" fmla="*/ 30 w 56"/>
                  <a:gd name="T23" fmla="*/ 11 h 57"/>
                  <a:gd name="T24" fmla="*/ 30 w 56"/>
                  <a:gd name="T25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57">
                    <a:moveTo>
                      <a:pt x="34" y="8"/>
                    </a:moveTo>
                    <a:cubicBezTo>
                      <a:pt x="26" y="0"/>
                      <a:pt x="14" y="0"/>
                      <a:pt x="7" y="8"/>
                    </a:cubicBezTo>
                    <a:cubicBezTo>
                      <a:pt x="0" y="15"/>
                      <a:pt x="0" y="27"/>
                      <a:pt x="7" y="34"/>
                    </a:cubicBezTo>
                    <a:cubicBezTo>
                      <a:pt x="14" y="41"/>
                      <a:pt x="24" y="42"/>
                      <a:pt x="31" y="3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1" y="25"/>
                      <a:pt x="40" y="14"/>
                      <a:pt x="34" y="8"/>
                    </a:cubicBezTo>
                    <a:close/>
                    <a:moveTo>
                      <a:pt x="30" y="31"/>
                    </a:moveTo>
                    <a:cubicBezTo>
                      <a:pt x="25" y="36"/>
                      <a:pt x="16" y="36"/>
                      <a:pt x="11" y="31"/>
                    </a:cubicBezTo>
                    <a:cubicBezTo>
                      <a:pt x="5" y="26"/>
                      <a:pt x="5" y="17"/>
                      <a:pt x="11" y="11"/>
                    </a:cubicBezTo>
                    <a:cubicBezTo>
                      <a:pt x="16" y="6"/>
                      <a:pt x="25" y="6"/>
                      <a:pt x="30" y="11"/>
                    </a:cubicBezTo>
                    <a:cubicBezTo>
                      <a:pt x="36" y="17"/>
                      <a:pt x="36" y="26"/>
                      <a:pt x="30" y="3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71" name="文本框 80"/>
            <p:cNvSpPr txBox="1"/>
            <p:nvPr/>
          </p:nvSpPr>
          <p:spPr>
            <a:xfrm>
              <a:off x="4228213" y="2336822"/>
              <a:ext cx="2436299" cy="5850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r>
                <a:rPr lang="zh-CN" altLang="en-US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缓存监控</a:t>
              </a:r>
              <a:r>
                <a:rPr lang="en-US" altLang="zh-CN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3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82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缓存漂移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4ED858-0686-0642-B4C9-C1D0023F3074}"/>
              </a:ext>
            </a:extLst>
          </p:cNvPr>
          <p:cNvSpPr txBox="1"/>
          <p:nvPr/>
        </p:nvSpPr>
        <p:spPr>
          <a:xfrm>
            <a:off x="1113094" y="2674904"/>
            <a:ext cx="247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Redis</a:t>
            </a:r>
            <a:r>
              <a:rPr kumimoji="1" lang="zh-CN" altLang="en-US" dirty="0"/>
              <a:t>集群从节点漂移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6ECA6C2-F283-D448-B627-A16AA698BC26}"/>
              </a:ext>
            </a:extLst>
          </p:cNvPr>
          <p:cNvSpPr txBox="1"/>
          <p:nvPr/>
        </p:nvSpPr>
        <p:spPr>
          <a:xfrm>
            <a:off x="7322583" y="2674904"/>
            <a:ext cx="247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Redis</a:t>
            </a:r>
            <a:r>
              <a:rPr kumimoji="1" lang="zh-CN" altLang="en-US" dirty="0"/>
              <a:t>集群主节点漂移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8571487-607F-1749-A87C-B48784334819}"/>
              </a:ext>
            </a:extLst>
          </p:cNvPr>
          <p:cNvSpPr txBox="1"/>
          <p:nvPr/>
        </p:nvSpPr>
        <p:spPr>
          <a:xfrm>
            <a:off x="594813" y="3157056"/>
            <a:ext cx="5157058" cy="2390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漂移整体流程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从一台内存使用较多的机器选择从节点进行漂移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平台自行选择缓存资源池中空闲机器，创建新节点并加入集群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新节点默认为从节点，等待新节点完成主从数据同步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判断原实例是否为从节点，若为从节点，则将节点踢出集群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等待</a:t>
            </a:r>
            <a:r>
              <a:rPr lang="en-US" altLang="zh-CN" sz="1400" dirty="0"/>
              <a:t>3</a:t>
            </a:r>
            <a:r>
              <a:rPr lang="zh-CN" altLang="en-US" sz="1400" dirty="0"/>
              <a:t>分钟后，将原实例下线，完成实例从一台机器更换至另一台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77BB2BE-B1CE-DC43-BE28-11E80169B1FF}"/>
              </a:ext>
            </a:extLst>
          </p:cNvPr>
          <p:cNvSpPr txBox="1"/>
          <p:nvPr/>
        </p:nvSpPr>
        <p:spPr>
          <a:xfrm>
            <a:off x="6440128" y="3157055"/>
            <a:ext cx="5573023" cy="2390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漂移整体流程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从一台内存使用较多的机器选择主节点进行漂移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平台自行选择缓存资源池中空闲机器，创建新节点并加入集群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新节点默认为从节点，等待新节点完成主从数据同步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将原实例操作主从切换，保证漂移的是从节点，判断原实例为从节点后，将节点踢出集群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400" dirty="0"/>
              <a:t>等待</a:t>
            </a:r>
            <a:r>
              <a:rPr lang="en-US" altLang="zh-CN" sz="1400" dirty="0"/>
              <a:t>3</a:t>
            </a:r>
            <a:r>
              <a:rPr lang="zh-CN" altLang="en-US" sz="1400" dirty="0"/>
              <a:t>分钟后，将原实例下线，完成实例从一台机器更换至另一台</a:t>
            </a:r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5BE0A26E-F151-2C43-9C5A-56AE0DF70201}"/>
              </a:ext>
            </a:extLst>
          </p:cNvPr>
          <p:cNvCxnSpPr>
            <a:cxnSpLocks/>
          </p:cNvCxnSpPr>
          <p:nvPr/>
        </p:nvCxnSpPr>
        <p:spPr>
          <a:xfrm>
            <a:off x="5992350" y="2466594"/>
            <a:ext cx="0" cy="293160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51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场景梳理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——CPU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飙高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E5286117-B0AB-E648-AC6F-5DDEBE41E2E8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23">
            <a:extLst>
              <a:ext uri="{FF2B5EF4-FFF2-40B4-BE49-F238E27FC236}">
                <a16:creationId xmlns:a16="http://schemas.microsoft.com/office/drawing/2014/main" id="{3DD06FB9-F2B0-5147-BB11-DA022DDEDFA7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24">
            <a:extLst>
              <a:ext uri="{FF2B5EF4-FFF2-40B4-BE49-F238E27FC236}">
                <a16:creationId xmlns:a16="http://schemas.microsoft.com/office/drawing/2014/main" id="{BA885269-D174-3A47-AE78-B63A92D38A18}"/>
              </a:ext>
            </a:extLst>
          </p:cNvPr>
          <p:cNvSpPr>
            <a:spLocks noEditPoints="1"/>
          </p:cNvSpPr>
          <p:nvPr/>
        </p:nvSpPr>
        <p:spPr bwMode="auto">
          <a:xfrm>
            <a:off x="594812" y="2588298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3E0AD4-DB6F-E74B-9121-B2875F2B8828}"/>
              </a:ext>
            </a:extLst>
          </p:cNvPr>
          <p:cNvSpPr txBox="1"/>
          <p:nvPr/>
        </p:nvSpPr>
        <p:spPr>
          <a:xfrm>
            <a:off x="914042" y="2451371"/>
            <a:ext cx="519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：业务</a:t>
            </a:r>
            <a:r>
              <a:rPr kumimoji="1" lang="en" altLang="zh-CN" sz="1400" dirty="0"/>
              <a:t>QPS</a:t>
            </a:r>
            <a:r>
              <a:rPr kumimoji="1" lang="zh-CN" altLang="en-US" sz="1400" dirty="0"/>
              <a:t>过高，直接把</a:t>
            </a:r>
            <a:r>
              <a:rPr kumimoji="1" lang="en" altLang="zh-CN" sz="1400" dirty="0"/>
              <a:t>CPU</a:t>
            </a:r>
            <a:r>
              <a:rPr kumimoji="1" lang="zh-CN" altLang="en-US" sz="1400" dirty="0"/>
              <a:t>打满</a:t>
            </a:r>
            <a:br>
              <a:rPr kumimoji="1" lang="en-US" altLang="zh-CN" sz="1400" dirty="0"/>
            </a:br>
            <a:r>
              <a:rPr kumimoji="1" lang="zh-CN" altLang="en-US" sz="1400" dirty="0"/>
              <a:t>排查：分析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命令，若都是正常请求。考虑扩容节点，紧急情况需要业务降级</a:t>
            </a:r>
          </a:p>
        </p:txBody>
      </p:sp>
      <p:sp>
        <p:nvSpPr>
          <p:cNvPr id="15" name="Freeform 24">
            <a:extLst>
              <a:ext uri="{FF2B5EF4-FFF2-40B4-BE49-F238E27FC236}">
                <a16:creationId xmlns:a16="http://schemas.microsoft.com/office/drawing/2014/main" id="{918FE359-D3FC-164F-AEA7-E9037040CF9C}"/>
              </a:ext>
            </a:extLst>
          </p:cNvPr>
          <p:cNvSpPr>
            <a:spLocks noEditPoints="1"/>
          </p:cNvSpPr>
          <p:nvPr/>
        </p:nvSpPr>
        <p:spPr bwMode="auto">
          <a:xfrm>
            <a:off x="594812" y="3888296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A13119-14A3-4145-A2A2-2AB756E0134A}"/>
              </a:ext>
            </a:extLst>
          </p:cNvPr>
          <p:cNvSpPr txBox="1"/>
          <p:nvPr/>
        </p:nvSpPr>
        <p:spPr>
          <a:xfrm>
            <a:off x="914042" y="3751369"/>
            <a:ext cx="537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3: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在读写大</a:t>
            </a:r>
            <a:r>
              <a:rPr kumimoji="1" lang="en" altLang="zh-CN" sz="1400" dirty="0"/>
              <a:t>key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流量较高时，</a:t>
            </a:r>
            <a:r>
              <a:rPr kumimoji="1" lang="en" altLang="zh-CN" sz="1400" dirty="0"/>
              <a:t>CPU</a:t>
            </a:r>
            <a:r>
              <a:rPr kumimoji="1" lang="zh-CN" altLang="en-US" sz="1400" dirty="0"/>
              <a:t>使用率会比小</a:t>
            </a:r>
            <a:r>
              <a:rPr kumimoji="1" lang="en" altLang="zh-CN" sz="1400" dirty="0"/>
              <a:t>key</a:t>
            </a:r>
            <a:r>
              <a:rPr kumimoji="1" lang="zh-CN" altLang="en-US" sz="1400" dirty="0"/>
              <a:t>更高</a:t>
            </a:r>
          </a:p>
          <a:p>
            <a:r>
              <a:rPr kumimoji="1" lang="zh-CN" altLang="en-US" sz="1400" dirty="0"/>
              <a:t>排查：定位具体大</a:t>
            </a:r>
            <a:r>
              <a:rPr kumimoji="1" lang="en" altLang="zh-CN" sz="1400" dirty="0"/>
              <a:t>key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与业务方沟通优化</a:t>
            </a: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CF6E0EE5-1EC5-934F-BD43-43C34DD4974D}"/>
              </a:ext>
            </a:extLst>
          </p:cNvPr>
          <p:cNvSpPr>
            <a:spLocks noEditPoints="1"/>
          </p:cNvSpPr>
          <p:nvPr/>
        </p:nvSpPr>
        <p:spPr bwMode="auto">
          <a:xfrm>
            <a:off x="6305340" y="3104021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F97ECE-81E3-D245-B5A7-E4BB1CD2F7AA}"/>
              </a:ext>
            </a:extLst>
          </p:cNvPr>
          <p:cNvSpPr txBox="1"/>
          <p:nvPr/>
        </p:nvSpPr>
        <p:spPr>
          <a:xfrm>
            <a:off x="6624571" y="2967094"/>
            <a:ext cx="5000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2: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执行</a:t>
            </a:r>
            <a:r>
              <a:rPr kumimoji="1" lang="en" altLang="zh-CN" sz="1400" dirty="0"/>
              <a:t>O(N)</a:t>
            </a:r>
            <a:r>
              <a:rPr kumimoji="1" lang="zh-CN" altLang="en-US" sz="1400" dirty="0"/>
              <a:t>或时间复杂度更高的命令执行</a:t>
            </a:r>
            <a:r>
              <a:rPr kumimoji="1" lang="en" altLang="zh-CN" sz="1400" dirty="0"/>
              <a:t>QPS</a:t>
            </a:r>
            <a:r>
              <a:rPr kumimoji="1" lang="zh-CN" altLang="en-US" sz="1400" dirty="0"/>
              <a:t>过高</a:t>
            </a:r>
          </a:p>
          <a:p>
            <a:r>
              <a:rPr kumimoji="1" lang="zh-CN" altLang="en-US" sz="1400" dirty="0"/>
              <a:t>排查：优先排查</a:t>
            </a:r>
            <a:r>
              <a:rPr kumimoji="1" lang="en" altLang="zh-CN" sz="1400" dirty="0"/>
              <a:t>Redis </a:t>
            </a:r>
            <a:r>
              <a:rPr kumimoji="1" lang="en" altLang="zh-CN" sz="1400" dirty="0" err="1"/>
              <a:t>slowlog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再通过</a:t>
            </a:r>
            <a:r>
              <a:rPr kumimoji="1" lang="en" altLang="zh-CN" sz="1400" dirty="0"/>
              <a:t>monitor</a:t>
            </a:r>
            <a:r>
              <a:rPr kumimoji="1" lang="zh-CN" altLang="en-US" sz="1400" dirty="0"/>
              <a:t>定位哪些</a:t>
            </a:r>
            <a:r>
              <a:rPr kumimoji="1" lang="en" altLang="zh-CN" sz="1400" dirty="0"/>
              <a:t>O(N)</a:t>
            </a:r>
            <a:r>
              <a:rPr kumimoji="1" lang="zh-CN" altLang="en-US" sz="1400" dirty="0"/>
              <a:t>命令执行导致。</a:t>
            </a:r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180744BD-66EA-EB4E-93AF-BCF75038B356}"/>
              </a:ext>
            </a:extLst>
          </p:cNvPr>
          <p:cNvSpPr>
            <a:spLocks noEditPoints="1"/>
          </p:cNvSpPr>
          <p:nvPr/>
        </p:nvSpPr>
        <p:spPr bwMode="auto">
          <a:xfrm>
            <a:off x="6305340" y="4382088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4ADE68-7AE7-954C-9648-EC5660B1DA6D}"/>
              </a:ext>
            </a:extLst>
          </p:cNvPr>
          <p:cNvSpPr txBox="1"/>
          <p:nvPr/>
        </p:nvSpPr>
        <p:spPr>
          <a:xfrm>
            <a:off x="6624571" y="4245161"/>
            <a:ext cx="5000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：可能触发主从切换，从节点在</a:t>
            </a:r>
            <a:r>
              <a:rPr kumimoji="1" lang="en" altLang="zh-CN" sz="1400" dirty="0"/>
              <a:t>Load</a:t>
            </a:r>
            <a:r>
              <a:rPr kumimoji="1" lang="zh-CN" altLang="en-US" sz="1400" dirty="0"/>
              <a:t>内存时，</a:t>
            </a:r>
            <a:r>
              <a:rPr kumimoji="1" lang="en" altLang="zh-CN" sz="1400" dirty="0"/>
              <a:t>CPU</a:t>
            </a:r>
            <a:r>
              <a:rPr kumimoji="1" lang="zh-CN" altLang="en-US" sz="1400" dirty="0"/>
              <a:t>上涨。</a:t>
            </a:r>
          </a:p>
          <a:p>
            <a:r>
              <a:rPr kumimoji="1" lang="zh-CN" altLang="en-US" sz="1400" dirty="0"/>
              <a:t>排查：检查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日志，观察状态，当主实例中触发</a:t>
            </a:r>
            <a:r>
              <a:rPr kumimoji="1" lang="en" altLang="zh-CN" sz="1400" dirty="0"/>
              <a:t>client-output-buffer-limit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需要临时调大该值</a:t>
            </a: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22AFC390-7136-4244-88F4-9FB82CCCB0B3}"/>
              </a:ext>
            </a:extLst>
          </p:cNvPr>
          <p:cNvSpPr>
            <a:spLocks noEditPoints="1"/>
          </p:cNvSpPr>
          <p:nvPr/>
        </p:nvSpPr>
        <p:spPr bwMode="auto">
          <a:xfrm>
            <a:off x="594812" y="5109777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0A15AC-9D5B-3944-A178-A80ECE73260D}"/>
              </a:ext>
            </a:extLst>
          </p:cNvPr>
          <p:cNvSpPr txBox="1"/>
          <p:nvPr/>
        </p:nvSpPr>
        <p:spPr>
          <a:xfrm>
            <a:off x="914043" y="4972850"/>
            <a:ext cx="519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5</a:t>
            </a:r>
            <a:r>
              <a:rPr kumimoji="1" lang="zh-CN" altLang="en-US" sz="1400" dirty="0"/>
              <a:t>：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的内存可能已经使用到了</a:t>
            </a:r>
            <a:r>
              <a:rPr kumimoji="1" lang="en" altLang="zh-CN" sz="1400" dirty="0"/>
              <a:t>swap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触发磁盘的换入换出</a:t>
            </a:r>
          </a:p>
          <a:p>
            <a:r>
              <a:rPr kumimoji="1" lang="zh-CN" altLang="en-US" sz="1400" dirty="0"/>
              <a:t>排查：检查机器的内存使用情况，若达到上限，考虑漂移节点或临时下线从节点</a:t>
            </a:r>
          </a:p>
        </p:txBody>
      </p:sp>
    </p:spTree>
    <p:extLst>
      <p:ext uri="{BB962C8B-B14F-4D97-AF65-F5344CB8AC3E}">
        <p14:creationId xmlns:p14="http://schemas.microsoft.com/office/powerpoint/2010/main" val="125670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场景梳理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内存倾斜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Freeform 24">
            <a:extLst>
              <a:ext uri="{FF2B5EF4-FFF2-40B4-BE49-F238E27FC236}">
                <a16:creationId xmlns:a16="http://schemas.microsoft.com/office/drawing/2014/main" id="{36C05380-2DDD-2B4E-B7AB-2F3C4C19AB53}"/>
              </a:ext>
            </a:extLst>
          </p:cNvPr>
          <p:cNvSpPr>
            <a:spLocks noEditPoints="1"/>
          </p:cNvSpPr>
          <p:nvPr/>
        </p:nvSpPr>
        <p:spPr bwMode="auto">
          <a:xfrm>
            <a:off x="578601" y="2815592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C1318A-1CF0-1241-BA24-3C5C4E3C5466}"/>
              </a:ext>
            </a:extLst>
          </p:cNvPr>
          <p:cNvSpPr txBox="1"/>
          <p:nvPr/>
        </p:nvSpPr>
        <p:spPr>
          <a:xfrm>
            <a:off x="897831" y="2678665"/>
            <a:ext cx="5198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1</a:t>
            </a:r>
            <a:r>
              <a:rPr kumimoji="1" lang="zh-CN" altLang="en-US" sz="1400" dirty="0"/>
              <a:t>：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槽位分布不均匀，导致单实例内存相较于其他实例更高</a:t>
            </a:r>
          </a:p>
          <a:p>
            <a:r>
              <a:rPr kumimoji="1" lang="zh-CN" altLang="en-US" sz="1400" dirty="0"/>
              <a:t>排查：检查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槽位分布状态，或者观察日志中</a:t>
            </a:r>
            <a:r>
              <a:rPr kumimoji="1" lang="en" altLang="zh-CN" sz="1400" dirty="0"/>
              <a:t>Key</a:t>
            </a:r>
            <a:r>
              <a:rPr kumimoji="1" lang="zh-CN" altLang="en-US" sz="1400" dirty="0"/>
              <a:t>的数量分布不均衡，定位后进行打散</a:t>
            </a:r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4F38510F-A0B6-0F4B-93D8-4920BFE3A2DA}"/>
              </a:ext>
            </a:extLst>
          </p:cNvPr>
          <p:cNvSpPr>
            <a:spLocks noEditPoints="1"/>
          </p:cNvSpPr>
          <p:nvPr/>
        </p:nvSpPr>
        <p:spPr bwMode="auto">
          <a:xfrm>
            <a:off x="578601" y="4181150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EC4B71-6E4D-6549-9E4F-E9087B53B241}"/>
              </a:ext>
            </a:extLst>
          </p:cNvPr>
          <p:cNvSpPr txBox="1"/>
          <p:nvPr/>
        </p:nvSpPr>
        <p:spPr>
          <a:xfrm>
            <a:off x="897831" y="4044223"/>
            <a:ext cx="5198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</a:t>
            </a:r>
            <a:r>
              <a:rPr kumimoji="1" lang="en-US" altLang="zh-CN" sz="1400" dirty="0"/>
              <a:t>2</a:t>
            </a:r>
            <a:r>
              <a:rPr kumimoji="1" lang="zh-CN" altLang="en-US" sz="1400" dirty="0"/>
              <a:t>：由于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如</a:t>
            </a:r>
            <a:r>
              <a:rPr kumimoji="1" lang="en" altLang="zh-CN" sz="1400" dirty="0"/>
              <a:t>list</a:t>
            </a:r>
            <a:r>
              <a:rPr kumimoji="1" lang="zh-CN" altLang="en" sz="1400" dirty="0"/>
              <a:t>、</a:t>
            </a:r>
            <a:r>
              <a:rPr kumimoji="1" lang="en" altLang="zh-CN" sz="1400" dirty="0"/>
              <a:t>set</a:t>
            </a:r>
            <a:r>
              <a:rPr kumimoji="1" lang="zh-CN" altLang="en-US" sz="1400" dirty="0"/>
              <a:t>等都是复合数据结构，可能存在单个</a:t>
            </a:r>
            <a:r>
              <a:rPr kumimoji="1" lang="en" altLang="zh-CN" sz="1400" dirty="0"/>
              <a:t>Key</a:t>
            </a:r>
            <a:r>
              <a:rPr kumimoji="1" lang="zh-CN" altLang="en-US" sz="1400" dirty="0"/>
              <a:t>有过多的元素，</a:t>
            </a:r>
            <a:r>
              <a:rPr kumimoji="1" lang="en" altLang="zh-CN" sz="1400" dirty="0" err="1"/>
              <a:t>Bigkey</a:t>
            </a:r>
            <a:endParaRPr kumimoji="1" lang="en" altLang="zh-CN" sz="1400" dirty="0"/>
          </a:p>
          <a:p>
            <a:r>
              <a:rPr kumimoji="1" lang="zh-CN" altLang="en-US" sz="1400" dirty="0"/>
              <a:t>排查：针对节点执行</a:t>
            </a:r>
            <a:r>
              <a:rPr kumimoji="1" lang="en-US" altLang="zh-CN" sz="1400" dirty="0" err="1"/>
              <a:t>redis</a:t>
            </a:r>
            <a:r>
              <a:rPr kumimoji="1" lang="en-US" altLang="zh-CN" sz="1400" dirty="0"/>
              <a:t>-cli --</a:t>
            </a:r>
            <a:r>
              <a:rPr kumimoji="1" lang="en" altLang="zh-CN" sz="1400" dirty="0" err="1"/>
              <a:t>bigkeys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拉取具体的大</a:t>
            </a:r>
            <a:r>
              <a:rPr kumimoji="1" lang="en" altLang="zh-CN" sz="1400" dirty="0"/>
              <a:t>Key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联系业务进行打散拆分</a:t>
            </a:r>
          </a:p>
        </p:txBody>
      </p:sp>
      <p:cxnSp>
        <p:nvCxnSpPr>
          <p:cNvPr id="14" name="直接连接符 223">
            <a:extLst>
              <a:ext uri="{FF2B5EF4-FFF2-40B4-BE49-F238E27FC236}">
                <a16:creationId xmlns:a16="http://schemas.microsoft.com/office/drawing/2014/main" id="{0DD0C593-55AB-704B-8B37-F1710FAE13E3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23">
            <a:extLst>
              <a:ext uri="{FF2B5EF4-FFF2-40B4-BE49-F238E27FC236}">
                <a16:creationId xmlns:a16="http://schemas.microsoft.com/office/drawing/2014/main" id="{61E44312-C0A1-BF48-93B2-B810A7EBFDBB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87ACAAF-A60D-5A43-B50B-1A525AC5D065}"/>
              </a:ext>
            </a:extLst>
          </p:cNvPr>
          <p:cNvSpPr/>
          <p:nvPr/>
        </p:nvSpPr>
        <p:spPr>
          <a:xfrm>
            <a:off x="7561595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——QPS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倾斜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57FC37FF-FD86-5345-BBED-FC4E94D7AB58}"/>
              </a:ext>
            </a:extLst>
          </p:cNvPr>
          <p:cNvSpPr>
            <a:spLocks noEditPoints="1"/>
          </p:cNvSpPr>
          <p:nvPr/>
        </p:nvSpPr>
        <p:spPr bwMode="auto">
          <a:xfrm>
            <a:off x="6495760" y="2815592"/>
            <a:ext cx="319232" cy="274469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456288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+mn-ea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1989D0-6740-F744-830B-1717C20BFB5F}"/>
              </a:ext>
            </a:extLst>
          </p:cNvPr>
          <p:cNvSpPr txBox="1"/>
          <p:nvPr/>
        </p:nvSpPr>
        <p:spPr>
          <a:xfrm>
            <a:off x="6814990" y="2678665"/>
            <a:ext cx="519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原因：业务出现</a:t>
            </a:r>
            <a:r>
              <a:rPr kumimoji="1" lang="en" altLang="zh-CN" sz="1400" dirty="0"/>
              <a:t>hotkey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集中在某个节点</a:t>
            </a:r>
          </a:p>
          <a:p>
            <a:r>
              <a:rPr kumimoji="1" lang="zh-CN" altLang="en-US" sz="1400" dirty="0"/>
              <a:t>排查：通过</a:t>
            </a:r>
            <a:r>
              <a:rPr kumimoji="1" lang="en-US" altLang="zh-CN" sz="1400" dirty="0" err="1"/>
              <a:t>redis</a:t>
            </a:r>
            <a:r>
              <a:rPr kumimoji="1" lang="zh-CN" altLang="en-US" sz="1400" dirty="0"/>
              <a:t>原生</a:t>
            </a:r>
            <a:r>
              <a:rPr kumimoji="1" lang="en" altLang="zh-CN" sz="1400" dirty="0"/>
              <a:t>monitor</a:t>
            </a:r>
            <a:r>
              <a:rPr kumimoji="1" lang="zh-CN" altLang="en-US" sz="1400" dirty="0"/>
              <a:t>抓取当前</a:t>
            </a:r>
            <a:r>
              <a:rPr kumimoji="1" lang="en" altLang="zh-CN" sz="1400" dirty="0"/>
              <a:t>Redis</a:t>
            </a:r>
            <a:r>
              <a:rPr kumimoji="1" lang="zh-CN" altLang="en-US" sz="1400" dirty="0"/>
              <a:t>执行的请求命令，排查</a:t>
            </a:r>
            <a:r>
              <a:rPr kumimoji="1" lang="en" altLang="zh-CN" sz="1400" dirty="0"/>
              <a:t>Top N</a:t>
            </a:r>
            <a:r>
              <a:rPr kumimoji="1" lang="zh-CN" altLang="en" sz="1400" dirty="0"/>
              <a:t>，</a:t>
            </a:r>
            <a:r>
              <a:rPr kumimoji="1" lang="zh-CN" altLang="en-US" sz="1400" dirty="0"/>
              <a:t>定位具体</a:t>
            </a:r>
            <a:r>
              <a:rPr kumimoji="1" lang="en" altLang="zh-CN" sz="1400" dirty="0"/>
              <a:t>Key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3975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场景梳理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4071780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新建连接数告警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223">
            <a:extLst>
              <a:ext uri="{FF2B5EF4-FFF2-40B4-BE49-F238E27FC236}">
                <a16:creationId xmlns:a16="http://schemas.microsoft.com/office/drawing/2014/main" id="{36FD270E-6636-9548-BF34-12EDDC1309D3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23">
            <a:extLst>
              <a:ext uri="{FF2B5EF4-FFF2-40B4-BE49-F238E27FC236}">
                <a16:creationId xmlns:a16="http://schemas.microsoft.com/office/drawing/2014/main" id="{1DD50CB1-0289-8041-B660-1DCC5B21A9E9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A55A792-93F5-7147-8A4F-BB1D8A409EC4}"/>
              </a:ext>
            </a:extLst>
          </p:cNvPr>
          <p:cNvSpPr/>
          <p:nvPr/>
        </p:nvSpPr>
        <p:spPr>
          <a:xfrm>
            <a:off x="7384495" y="1274744"/>
            <a:ext cx="3272995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en-US" altLang="zh-CN" sz="2000" b="1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Bigkeys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C72E95-0C24-3B49-96C4-33AB0F73F2EE}"/>
              </a:ext>
            </a:extLst>
          </p:cNvPr>
          <p:cNvSpPr txBox="1"/>
          <p:nvPr/>
        </p:nvSpPr>
        <p:spPr>
          <a:xfrm>
            <a:off x="594812" y="2463214"/>
            <a:ext cx="4855728" cy="4391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告警场景：</a:t>
            </a:r>
            <a:r>
              <a:rPr lang="zh-CN" altLang="en-US" sz="1400" dirty="0"/>
              <a:t>新建连接数告警阈值为</a:t>
            </a:r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r>
              <a:rPr lang="zh-CN" altLang="en-US" sz="1400" dirty="0">
                <a:solidFill>
                  <a:srgbClr val="FF0000"/>
                </a:solidFill>
              </a:rPr>
              <a:t>分钟建立</a:t>
            </a:r>
            <a:r>
              <a:rPr lang="en-US" altLang="zh-CN" sz="1400" dirty="0">
                <a:solidFill>
                  <a:srgbClr val="FF0000"/>
                </a:solidFill>
              </a:rPr>
              <a:t>5000</a:t>
            </a:r>
            <a:r>
              <a:rPr lang="zh-CN" altLang="en-US" sz="1400" dirty="0">
                <a:solidFill>
                  <a:srgbClr val="FF0000"/>
                </a:solidFill>
              </a:rPr>
              <a:t>连接</a:t>
            </a:r>
            <a:r>
              <a:rPr lang="zh-CN" altLang="en-US" sz="1400" dirty="0"/>
              <a:t>。大部分业务都是使用</a:t>
            </a:r>
            <a:r>
              <a:rPr lang="zh-CN" altLang="en-US" sz="1400" dirty="0">
                <a:solidFill>
                  <a:srgbClr val="FF0000"/>
                </a:solidFill>
              </a:rPr>
              <a:t>连接池保持长连接调用</a:t>
            </a:r>
            <a:r>
              <a:rPr lang="zh-CN" altLang="en-US" sz="1400" dirty="0"/>
              <a:t>，而新建连接告警</a:t>
            </a:r>
            <a:r>
              <a:rPr lang="zh-CN" altLang="en-US" sz="1400" dirty="0">
                <a:solidFill>
                  <a:srgbClr val="FF0000"/>
                </a:solidFill>
              </a:rPr>
              <a:t>一般是短连接频繁建联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排查思路：</a:t>
            </a:r>
            <a:r>
              <a:rPr lang="zh-CN" altLang="en-US" sz="1400" dirty="0"/>
              <a:t>告警定位到具体缓存实例，在缓存实例上抓取</a:t>
            </a:r>
            <a:r>
              <a:rPr lang="en-US" altLang="zh-CN" sz="1400" dirty="0">
                <a:solidFill>
                  <a:srgbClr val="FF0000"/>
                </a:solidFill>
              </a:rPr>
              <a:t>TIME_WAIT</a:t>
            </a:r>
            <a:r>
              <a:rPr lang="zh-CN" altLang="en-US" sz="1400" dirty="0">
                <a:solidFill>
                  <a:srgbClr val="FF0000"/>
                </a:solidFill>
              </a:rPr>
              <a:t>过多</a:t>
            </a:r>
            <a:r>
              <a:rPr lang="zh-CN" altLang="en-US" sz="1400" dirty="0"/>
              <a:t>的机器。并且查看</a:t>
            </a:r>
            <a:r>
              <a:rPr lang="en-US" altLang="zh-CN" sz="1400" dirty="0"/>
              <a:t>Redis</a:t>
            </a:r>
            <a:r>
              <a:rPr lang="zh-CN" altLang="en-US" sz="1400" dirty="0"/>
              <a:t>的连接建立信息，观察</a:t>
            </a:r>
            <a:r>
              <a:rPr lang="zh-CN" altLang="en-US" sz="1400" dirty="0">
                <a:solidFill>
                  <a:srgbClr val="FF0000"/>
                </a:solidFill>
              </a:rPr>
              <a:t>建立时间很短的连接</a:t>
            </a:r>
            <a:r>
              <a:rPr lang="zh-CN" altLang="en-US" sz="1400" dirty="0"/>
              <a:t>。确认后与研发核对是否符合预期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风险：</a:t>
            </a:r>
            <a:r>
              <a:rPr lang="zh-CN" altLang="en-US" sz="1400" dirty="0"/>
              <a:t>短连接频繁建立，对缓存的调用</a:t>
            </a:r>
            <a:r>
              <a:rPr lang="en-US" altLang="zh-CN" sz="1400" dirty="0"/>
              <a:t>QPS</a:t>
            </a:r>
            <a:r>
              <a:rPr lang="zh-CN" altLang="en-US" sz="1400" dirty="0"/>
              <a:t>会下降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建议：</a:t>
            </a:r>
            <a:r>
              <a:rPr lang="zh-CN" altLang="en-US" sz="1400" dirty="0"/>
              <a:t>可</a:t>
            </a:r>
            <a:r>
              <a:rPr lang="zh-CN" altLang="en-US" sz="1400" dirty="0">
                <a:solidFill>
                  <a:srgbClr val="FF0000"/>
                </a:solidFill>
              </a:rPr>
              <a:t>接入</a:t>
            </a:r>
            <a:r>
              <a:rPr lang="en-US" altLang="zh-CN" sz="1400" dirty="0">
                <a:solidFill>
                  <a:srgbClr val="FF0000"/>
                </a:solidFill>
              </a:rPr>
              <a:t>overlord-proxy</a:t>
            </a:r>
            <a:r>
              <a:rPr lang="zh-CN" altLang="en-US" sz="1400" dirty="0"/>
              <a:t>进行连接池管理，或</a:t>
            </a:r>
            <a:r>
              <a:rPr lang="zh-CN" altLang="en-US" sz="1400" dirty="0">
                <a:solidFill>
                  <a:srgbClr val="FF0000"/>
                </a:solidFill>
              </a:rPr>
              <a:t>优化</a:t>
            </a:r>
            <a:r>
              <a:rPr lang="en-US" altLang="zh-CN" sz="1400" dirty="0">
                <a:solidFill>
                  <a:srgbClr val="FF0000"/>
                </a:solidFill>
              </a:rPr>
              <a:t>SDK</a:t>
            </a:r>
            <a:r>
              <a:rPr lang="zh-CN" altLang="en-US" sz="1400" dirty="0"/>
              <a:t>使用。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9F0E0E-26CF-7045-A640-92F11496142A}"/>
              </a:ext>
            </a:extLst>
          </p:cNvPr>
          <p:cNvSpPr txBox="1"/>
          <p:nvPr/>
        </p:nvSpPr>
        <p:spPr>
          <a:xfrm>
            <a:off x="6438563" y="2463214"/>
            <a:ext cx="4855728" cy="4391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发现场景：</a:t>
            </a:r>
            <a:r>
              <a:rPr lang="zh-CN" altLang="en-US" sz="1400" dirty="0"/>
              <a:t>一般以大流量突增、</a:t>
            </a:r>
            <a:r>
              <a:rPr lang="en-US" altLang="zh-CN" sz="1400" dirty="0"/>
              <a:t>CPU</a:t>
            </a:r>
            <a:r>
              <a:rPr lang="zh-CN" altLang="en-US" sz="1400" dirty="0"/>
              <a:t>告警发现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排查思路：</a:t>
            </a:r>
            <a:r>
              <a:rPr lang="en-US" altLang="zh-CN" sz="1400" dirty="0"/>
              <a:t>Redis</a:t>
            </a:r>
            <a:r>
              <a:rPr lang="zh-CN" altLang="en-US" sz="1400" dirty="0"/>
              <a:t>原生客户端自带命令</a:t>
            </a:r>
            <a:r>
              <a:rPr lang="en-US" altLang="zh-CN" sz="1400" dirty="0">
                <a:solidFill>
                  <a:srgbClr val="FF0000"/>
                </a:solidFill>
              </a:rPr>
              <a:t>--</a:t>
            </a:r>
            <a:r>
              <a:rPr lang="en-US" altLang="zh-CN" sz="1400" dirty="0" err="1">
                <a:solidFill>
                  <a:srgbClr val="FF0000"/>
                </a:solidFill>
              </a:rPr>
              <a:t>bigkeys</a:t>
            </a:r>
            <a:r>
              <a:rPr lang="zh-CN" altLang="en-US" sz="1400" dirty="0"/>
              <a:t>，其原理通过</a:t>
            </a:r>
            <a:r>
              <a:rPr lang="en-US" altLang="zh-CN" sz="1400" dirty="0"/>
              <a:t>scan</a:t>
            </a:r>
            <a:r>
              <a:rPr lang="zh-CN" altLang="en-US" sz="1400" dirty="0"/>
              <a:t>遍历整个节点空间内每种</a:t>
            </a:r>
            <a:r>
              <a:rPr lang="en-US" altLang="zh-CN" sz="1400" dirty="0"/>
              <a:t>key</a:t>
            </a:r>
            <a:r>
              <a:rPr lang="zh-CN" altLang="en-US" sz="1400" dirty="0"/>
              <a:t>的大小，找出各种类型最大的</a:t>
            </a:r>
            <a:r>
              <a:rPr lang="en-US" altLang="zh-CN" sz="1400" dirty="0"/>
              <a:t>key</a:t>
            </a:r>
            <a:r>
              <a:rPr lang="zh-CN" altLang="en-US" sz="1400" dirty="0"/>
              <a:t>。</a:t>
            </a:r>
            <a:r>
              <a:rPr lang="en-US" altLang="zh-CN" sz="1400" dirty="0"/>
              <a:t>(</a:t>
            </a:r>
            <a:r>
              <a:rPr lang="zh-CN" altLang="en-US" sz="1400" dirty="0"/>
              <a:t>对于</a:t>
            </a:r>
            <a:r>
              <a:rPr lang="en-US" altLang="zh-CN" sz="1400" dirty="0"/>
              <a:t>Key</a:t>
            </a:r>
            <a:r>
              <a:rPr lang="zh-CN" altLang="en-US" sz="1400" dirty="0"/>
              <a:t>较多的实例，</a:t>
            </a:r>
            <a:r>
              <a:rPr lang="en-US" altLang="zh-CN" sz="1400" dirty="0"/>
              <a:t>CPU</a:t>
            </a:r>
            <a:r>
              <a:rPr lang="zh-CN" altLang="en-US" sz="1400" dirty="0"/>
              <a:t>消耗会比较高，只能改用导出</a:t>
            </a:r>
            <a:r>
              <a:rPr lang="en-US" altLang="zh-CN" sz="1400" dirty="0">
                <a:solidFill>
                  <a:srgbClr val="FF0000"/>
                </a:solidFill>
              </a:rPr>
              <a:t>RDB</a:t>
            </a:r>
            <a:r>
              <a:rPr lang="zh-CN" altLang="en-US" sz="1400" dirty="0">
                <a:solidFill>
                  <a:srgbClr val="FF0000"/>
                </a:solidFill>
              </a:rPr>
              <a:t>分析</a:t>
            </a:r>
            <a:r>
              <a:rPr lang="zh-CN" altLang="en-US" sz="1400" dirty="0"/>
              <a:t>的方式进行</a:t>
            </a:r>
            <a:r>
              <a:rPr lang="en-US" altLang="zh-CN" sz="1400" dirty="0"/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风险：</a:t>
            </a:r>
            <a:r>
              <a:rPr lang="zh-CN" altLang="en-US" sz="1400" dirty="0">
                <a:solidFill>
                  <a:srgbClr val="FF0000"/>
                </a:solidFill>
              </a:rPr>
              <a:t>导致内存倾斜、容易出现慢查询、机器网卡流量打满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建议：</a:t>
            </a:r>
            <a:r>
              <a:rPr lang="en" altLang="zh-CN" sz="1600" b="1" dirty="0"/>
              <a:t> </a:t>
            </a:r>
            <a:r>
              <a:rPr lang="en" altLang="zh-CN" sz="1600" dirty="0"/>
              <a:t>string</a:t>
            </a:r>
            <a:r>
              <a:rPr lang="zh-CN" altLang="en-US" sz="1600" dirty="0"/>
              <a:t>类型控制在</a:t>
            </a:r>
            <a:r>
              <a:rPr lang="en-US" altLang="zh-CN" sz="1600" dirty="0">
                <a:solidFill>
                  <a:srgbClr val="FF0000"/>
                </a:solidFill>
              </a:rPr>
              <a:t>10</a:t>
            </a:r>
            <a:r>
              <a:rPr lang="en" altLang="zh-CN" sz="1600" dirty="0">
                <a:solidFill>
                  <a:srgbClr val="FF0000"/>
                </a:solidFill>
              </a:rPr>
              <a:t>KB</a:t>
            </a:r>
            <a:r>
              <a:rPr lang="zh-CN" altLang="en-US" sz="1600" dirty="0">
                <a:solidFill>
                  <a:srgbClr val="FF0000"/>
                </a:solidFill>
              </a:rPr>
              <a:t>以内</a:t>
            </a:r>
            <a:r>
              <a:rPr lang="zh-CN" altLang="en-US" sz="1600" dirty="0"/>
              <a:t>，</a:t>
            </a:r>
            <a:r>
              <a:rPr lang="en" altLang="zh-CN" sz="1600" dirty="0"/>
              <a:t>hash</a:t>
            </a:r>
            <a:r>
              <a:rPr lang="zh-CN" altLang="en" sz="1600" dirty="0"/>
              <a:t>、</a:t>
            </a:r>
            <a:r>
              <a:rPr lang="en" altLang="zh-CN" sz="1600" dirty="0"/>
              <a:t>list</a:t>
            </a:r>
            <a:r>
              <a:rPr lang="zh-CN" altLang="en" sz="1600" dirty="0"/>
              <a:t>、</a:t>
            </a:r>
            <a:r>
              <a:rPr lang="en" altLang="zh-CN" sz="1600" dirty="0"/>
              <a:t>set</a:t>
            </a:r>
            <a:r>
              <a:rPr lang="zh-CN" altLang="en" sz="1600" dirty="0"/>
              <a:t>、</a:t>
            </a:r>
            <a:r>
              <a:rPr lang="en" altLang="zh-CN" sz="1600" dirty="0" err="1"/>
              <a:t>zset</a:t>
            </a:r>
            <a:r>
              <a:rPr lang="zh-CN" altLang="en-US" sz="1600" dirty="0"/>
              <a:t>元素个数</a:t>
            </a:r>
            <a:r>
              <a:rPr lang="zh-CN" altLang="en-US" sz="1600" dirty="0">
                <a:solidFill>
                  <a:srgbClr val="FF0000"/>
                </a:solidFill>
              </a:rPr>
              <a:t>不要超过</a:t>
            </a:r>
            <a:r>
              <a:rPr lang="en-US" altLang="zh-CN" sz="1600" dirty="0">
                <a:solidFill>
                  <a:srgbClr val="FF0000"/>
                </a:solidFill>
              </a:rPr>
              <a:t>5000</a:t>
            </a:r>
            <a:endParaRPr lang="zh-CN" altLang="en-US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824345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缓存监控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日志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告警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缓存监控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58CE14-32F4-A04C-BDFB-F32DDC8C7875}"/>
              </a:ext>
            </a:extLst>
          </p:cNvPr>
          <p:cNvSpPr txBox="1"/>
          <p:nvPr/>
        </p:nvSpPr>
        <p:spPr>
          <a:xfrm>
            <a:off x="594813" y="2086222"/>
            <a:ext cx="5157058" cy="21108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Redis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监控</a:t>
            </a: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hlinkClick r:id="rId4"/>
              </a:rPr>
              <a:t>Overlord</a:t>
            </a:r>
            <a:r>
              <a:rPr lang="zh-CN" altLang="en-US" sz="1400" dirty="0">
                <a:hlinkClick r:id="rId4"/>
              </a:rPr>
              <a:t> </a:t>
            </a:r>
            <a:r>
              <a:rPr lang="en-US" altLang="zh-CN" sz="1400" dirty="0">
                <a:hlinkClick r:id="rId4"/>
              </a:rPr>
              <a:t>Redis(</a:t>
            </a:r>
            <a:r>
              <a:rPr lang="zh-CN" altLang="en-US" sz="1400" dirty="0">
                <a:hlinkClick r:id="rId4"/>
              </a:rPr>
              <a:t>实例维度</a:t>
            </a:r>
            <a:r>
              <a:rPr lang="en-US" altLang="zh-CN" sz="1400" dirty="0">
                <a:hlinkClick r:id="rId4"/>
              </a:rPr>
              <a:t>)</a:t>
            </a:r>
            <a:r>
              <a:rPr lang="zh-CN" altLang="en-US" sz="1400" dirty="0"/>
              <a:t>：从实例的维度查看</a:t>
            </a:r>
            <a:r>
              <a:rPr lang="en-US" altLang="zh-CN" sz="1400" dirty="0"/>
              <a:t>Redis</a:t>
            </a:r>
            <a:r>
              <a:rPr lang="zh-CN" altLang="en-US" sz="1400" dirty="0"/>
              <a:t>监控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hlinkClick r:id="rId5" tooltip="http://moni.bilibili.co/d/6yIieyyik/overlord-redis?orgId=1&amp;from=now-15m&amp;to=now&amp;var-datasource=Overlord%E6%95%B0%E6%8D%AE%E6%BA%90&amp;var-name=shjd_ops_belord_test_cluster&amp;var-addr=All&amp;var-cmd=All&amp;var-node_type=master"/>
              </a:rPr>
              <a:t>Overlord Redis</a:t>
            </a:r>
            <a:r>
              <a:rPr lang="zh-CN" altLang="en-US" sz="1400" dirty="0"/>
              <a:t>：从集群维度查看</a:t>
            </a:r>
            <a:r>
              <a:rPr lang="en-US" altLang="zh-CN" sz="1400" dirty="0"/>
              <a:t>Redis</a:t>
            </a:r>
            <a:r>
              <a:rPr lang="zh-CN" altLang="en-US" sz="1400" dirty="0"/>
              <a:t>监控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核心关注指标：</a:t>
            </a:r>
            <a:r>
              <a:rPr lang="zh-CN" altLang="en-US" sz="1400" dirty="0">
                <a:solidFill>
                  <a:srgbClr val="FF0000"/>
                </a:solidFill>
              </a:rPr>
              <a:t>实例</a:t>
            </a:r>
            <a:r>
              <a:rPr lang="en-US" altLang="zh-CN" sz="1400" dirty="0">
                <a:solidFill>
                  <a:srgbClr val="FF0000"/>
                </a:solidFill>
              </a:rPr>
              <a:t>CPU</a:t>
            </a:r>
            <a:r>
              <a:rPr lang="zh-CN" altLang="en-US" sz="1400" dirty="0">
                <a:solidFill>
                  <a:srgbClr val="FF0000"/>
                </a:solidFill>
              </a:rPr>
              <a:t>占用、实例内存占用、</a:t>
            </a:r>
            <a:r>
              <a:rPr lang="en" altLang="zh-CN" sz="1400" dirty="0">
                <a:solidFill>
                  <a:srgbClr val="FF0000"/>
                </a:solidFill>
              </a:rPr>
              <a:t>Top 10 Command Calls / sec</a:t>
            </a:r>
            <a:r>
              <a:rPr lang="zh-CN" altLang="en-US" sz="1400" dirty="0">
                <a:solidFill>
                  <a:srgbClr val="FF0000"/>
                </a:solidFill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</a:rPr>
              <a:t>slowlog</a:t>
            </a:r>
            <a:r>
              <a:rPr lang="zh-CN" altLang="en-US" sz="1400" dirty="0">
                <a:solidFill>
                  <a:srgbClr val="FF0000"/>
                </a:solidFill>
              </a:rPr>
              <a:t>数量、</a:t>
            </a:r>
            <a:r>
              <a:rPr lang="en" altLang="zh-CN" sz="1400" dirty="0">
                <a:solidFill>
                  <a:srgbClr val="FF0000"/>
                </a:solidFill>
              </a:rPr>
              <a:t>Expired / Evicted</a:t>
            </a: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" sz="1400" dirty="0"/>
              <a:t>参考</a:t>
            </a:r>
            <a:r>
              <a:rPr lang="en-US" altLang="zh-CN" sz="1400" dirty="0"/>
              <a:t>Info</a:t>
            </a:r>
            <a:r>
              <a:rPr lang="zh-CN" altLang="en-US" sz="1400" dirty="0"/>
              <a:t>：</a:t>
            </a:r>
            <a:r>
              <a:rPr lang="en" altLang="zh-CN" sz="1400" dirty="0"/>
              <a:t>https://</a:t>
            </a:r>
            <a:r>
              <a:rPr lang="en" altLang="zh-CN" sz="1400" dirty="0" err="1"/>
              <a:t>info.bilibili.co</a:t>
            </a:r>
            <a:r>
              <a:rPr lang="en" altLang="zh-CN" sz="1400" dirty="0"/>
              <a:t>/pages/</a:t>
            </a:r>
            <a:r>
              <a:rPr lang="en" altLang="zh-CN" sz="1400" dirty="0" err="1"/>
              <a:t>viewpage.action?pageId</a:t>
            </a:r>
            <a:r>
              <a:rPr lang="en" altLang="zh-CN" sz="1400" dirty="0"/>
              <a:t>=53610603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A99C15-3EB6-FA44-B046-1F3AB6E2CA41}"/>
              </a:ext>
            </a:extLst>
          </p:cNvPr>
          <p:cNvSpPr txBox="1"/>
          <p:nvPr/>
        </p:nvSpPr>
        <p:spPr>
          <a:xfrm>
            <a:off x="6096000" y="2086222"/>
            <a:ext cx="5501187" cy="21108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Memcached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监控</a:t>
            </a: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hlinkClick r:id="rId6"/>
              </a:rPr>
              <a:t>Overlord</a:t>
            </a:r>
            <a:r>
              <a:rPr lang="zh-CN" altLang="en-US" sz="1400" dirty="0">
                <a:hlinkClick r:id="rId6"/>
              </a:rPr>
              <a:t> </a:t>
            </a:r>
            <a:r>
              <a:rPr lang="en-US" altLang="zh-CN" sz="1400" dirty="0">
                <a:hlinkClick r:id="rId6"/>
              </a:rPr>
              <a:t>Memcached(</a:t>
            </a:r>
            <a:r>
              <a:rPr lang="zh-CN" altLang="en-US" sz="1400" dirty="0">
                <a:hlinkClick r:id="rId6"/>
              </a:rPr>
              <a:t>实例维度</a:t>
            </a:r>
            <a:r>
              <a:rPr lang="en-US" altLang="zh-CN" sz="1400" dirty="0">
                <a:hlinkClick r:id="rId6"/>
              </a:rPr>
              <a:t>)</a:t>
            </a:r>
            <a:r>
              <a:rPr lang="zh-CN" altLang="en-US" sz="1400" dirty="0"/>
              <a:t>：从实例的维度查看</a:t>
            </a:r>
            <a:r>
              <a:rPr lang="en-US" altLang="zh-CN" sz="1400" dirty="0"/>
              <a:t>MC</a:t>
            </a:r>
            <a:r>
              <a:rPr lang="zh-CN" altLang="en-US" sz="1400" dirty="0"/>
              <a:t>监控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hlinkClick r:id="rId7" tooltip="http://moni.bilibili.co/d/6yIieyyik/overlord-redis?orgId=1&amp;from=now-15m&amp;to=now&amp;var-datasource=Overlord%E6%95%B0%E6%8D%AE%E6%BA%90&amp;var-name=shjd_ops_belord_test_cluster&amp;var-addr=All&amp;var-cmd=All&amp;var-node_type=master"/>
              </a:rPr>
              <a:t>Overlord Memcached</a:t>
            </a:r>
            <a:r>
              <a:rPr lang="zh-CN" altLang="en-US" sz="1400" dirty="0"/>
              <a:t>：从集群维度查看</a:t>
            </a:r>
            <a:r>
              <a:rPr lang="en-US" altLang="zh-CN" sz="1400" dirty="0"/>
              <a:t>MC</a:t>
            </a:r>
            <a:r>
              <a:rPr lang="zh-CN" altLang="en-US" sz="1400" dirty="0"/>
              <a:t>监控</a:t>
            </a:r>
            <a:endParaRPr lang="en-US" altLang="zh-CN" sz="1400" dirty="0"/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核心关注指标：</a:t>
            </a:r>
            <a:r>
              <a:rPr lang="en-US" altLang="zh-CN" sz="1400" dirty="0">
                <a:solidFill>
                  <a:srgbClr val="FF0000"/>
                </a:solidFill>
              </a:rPr>
              <a:t>QPS</a:t>
            </a:r>
            <a:r>
              <a:rPr lang="zh-CN" altLang="en-US" sz="1400" dirty="0">
                <a:solidFill>
                  <a:srgbClr val="FF0000"/>
                </a:solidFill>
              </a:rPr>
              <a:t>、</a:t>
            </a:r>
            <a:r>
              <a:rPr lang="en" altLang="zh-CN" sz="1400" dirty="0">
                <a:solidFill>
                  <a:srgbClr val="FF0000"/>
                </a:solidFill>
              </a:rPr>
              <a:t>% Hit ratio</a:t>
            </a:r>
            <a:r>
              <a:rPr lang="zh-CN" altLang="en-US" sz="1400" dirty="0">
                <a:solidFill>
                  <a:srgbClr val="FF0000"/>
                </a:solidFill>
              </a:rPr>
              <a:t>、</a:t>
            </a:r>
            <a:r>
              <a:rPr lang="en" altLang="zh-CN" sz="1400" dirty="0">
                <a:solidFill>
                  <a:srgbClr val="FF0000"/>
                </a:solidFill>
              </a:rPr>
              <a:t>Total memory / Used memory</a:t>
            </a:r>
            <a:r>
              <a:rPr lang="zh-CN" altLang="en-US" sz="1400" dirty="0">
                <a:solidFill>
                  <a:srgbClr val="FF0000"/>
                </a:solidFill>
              </a:rPr>
              <a:t>、</a:t>
            </a:r>
            <a:r>
              <a:rPr lang="en" altLang="zh-CN" sz="1400" dirty="0">
                <a:solidFill>
                  <a:srgbClr val="FF0000"/>
                </a:solidFill>
              </a:rPr>
              <a:t>evicts / reclaims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715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参考</a:t>
            </a:r>
            <a:r>
              <a:rPr lang="en-US" altLang="zh-CN" sz="1400" dirty="0"/>
              <a:t>Info</a:t>
            </a:r>
            <a:r>
              <a:rPr lang="zh-CN" altLang="en-US" sz="1400" dirty="0"/>
              <a:t>：</a:t>
            </a:r>
            <a:r>
              <a:rPr lang="en" altLang="zh-CN" sz="1400" dirty="0"/>
              <a:t>https://</a:t>
            </a:r>
            <a:r>
              <a:rPr lang="en" altLang="zh-CN" sz="1400" dirty="0" err="1"/>
              <a:t>info.bilibili.co</a:t>
            </a:r>
            <a:r>
              <a:rPr lang="en" altLang="zh-CN" sz="1400" dirty="0"/>
              <a:t>/pages/</a:t>
            </a:r>
            <a:r>
              <a:rPr lang="en" altLang="zh-CN" sz="1400" dirty="0" err="1"/>
              <a:t>viewpage.action?pageId</a:t>
            </a:r>
            <a:r>
              <a:rPr lang="en" altLang="zh-CN" sz="1400" dirty="0"/>
              <a:t>=53610617</a:t>
            </a:r>
            <a:endParaRPr lang="en-US" altLang="zh-CN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7E0C90-1D16-5E41-940D-DC9299284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813" y="4663448"/>
            <a:ext cx="10509907" cy="1639844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2FB43EB-7623-D34C-A39A-C407359F75B8}"/>
              </a:ext>
            </a:extLst>
          </p:cNvPr>
          <p:cNvCxnSpPr>
            <a:cxnSpLocks/>
          </p:cNvCxnSpPr>
          <p:nvPr/>
        </p:nvCxnSpPr>
        <p:spPr>
          <a:xfrm>
            <a:off x="5799167" y="1939159"/>
            <a:ext cx="0" cy="25224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23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缓存监控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日志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告警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缓存告警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7E67B-7FD9-734D-885C-41D0EC8D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06" y="1791096"/>
            <a:ext cx="6274753" cy="488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36DC3B-6779-5546-AFC9-782E22CF7BBE}"/>
              </a:ext>
            </a:extLst>
          </p:cNvPr>
          <p:cNvSpPr txBox="1"/>
          <p:nvPr/>
        </p:nvSpPr>
        <p:spPr>
          <a:xfrm>
            <a:off x="594813" y="2086222"/>
            <a:ext cx="4855728" cy="366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告警接收人：</a:t>
            </a:r>
            <a:r>
              <a:rPr lang="zh-CN" altLang="en-US" sz="1400" dirty="0"/>
              <a:t>使用关联的应用服务树上的</a:t>
            </a:r>
            <a:r>
              <a:rPr lang="en-US" altLang="zh-CN" sz="1400" dirty="0"/>
              <a:t>RD</a:t>
            </a:r>
            <a:r>
              <a:rPr lang="zh-CN" altLang="en-US" sz="1400" dirty="0"/>
              <a:t>和</a:t>
            </a:r>
            <a:r>
              <a:rPr lang="en-US" altLang="zh-CN" sz="1400" dirty="0"/>
              <a:t>OP</a:t>
            </a:r>
            <a:r>
              <a:rPr lang="zh-CN" altLang="en-US" sz="1400" dirty="0"/>
              <a:t>作为告警接收人，多个应用取并集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" sz="1600" b="1" dirty="0"/>
              <a:t>告警</a:t>
            </a:r>
            <a:r>
              <a:rPr lang="zh-CN" altLang="en-US" sz="1600" b="1" dirty="0"/>
              <a:t>调整：</a:t>
            </a:r>
            <a:r>
              <a:rPr lang="zh-CN" altLang="en-US" sz="1400" dirty="0"/>
              <a:t>针对预期内的告警项，</a:t>
            </a:r>
            <a:r>
              <a:rPr lang="en-US" altLang="zh-CN" sz="1400" dirty="0"/>
              <a:t>RD</a:t>
            </a:r>
            <a:r>
              <a:rPr lang="zh-CN" altLang="en-US" sz="1400" dirty="0"/>
              <a:t>、</a:t>
            </a:r>
            <a:r>
              <a:rPr lang="en-US" altLang="zh-CN" sz="1400" dirty="0"/>
              <a:t>OP</a:t>
            </a:r>
            <a:r>
              <a:rPr lang="zh-CN" altLang="en-US" sz="1400" dirty="0"/>
              <a:t>均可在平台上进行阈值调整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告警区间：</a:t>
            </a:r>
            <a:r>
              <a:rPr lang="zh-CN" altLang="en-US" sz="1400" dirty="0"/>
              <a:t>针对于</a:t>
            </a:r>
            <a:r>
              <a:rPr lang="en-US" altLang="zh-CN" sz="1400" dirty="0"/>
              <a:t>CPU</a:t>
            </a:r>
            <a:r>
              <a:rPr lang="zh-CN" altLang="en-US" sz="1400" dirty="0"/>
              <a:t>、内存场景做了多组区间，用于控制不同程度告警的发送频率</a:t>
            </a:r>
            <a:endParaRPr lang="en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告警关闭：</a:t>
            </a:r>
            <a:r>
              <a:rPr lang="zh-CN" altLang="en-US" sz="1400" dirty="0"/>
              <a:t>单套缓存可直接在告警配置上进行关闭，运维可在“主机管理</a:t>
            </a:r>
            <a:r>
              <a:rPr lang="en-US" altLang="zh-CN" sz="1400" dirty="0"/>
              <a:t>”</a:t>
            </a:r>
            <a:r>
              <a:rPr lang="zh-CN" altLang="en-US" sz="1400" dirty="0"/>
              <a:t>操作主机上的所有缓存告警关闭</a:t>
            </a:r>
            <a:r>
              <a:rPr lang="en-US" altLang="zh-CN" sz="1400" dirty="0"/>
              <a:t>/</a:t>
            </a:r>
            <a:r>
              <a:rPr lang="zh-CN" altLang="en-US" sz="1400" dirty="0"/>
              <a:t>开启。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82B07-051A-AA41-95DD-3AC4CBDD3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80" y="5790782"/>
            <a:ext cx="5232026" cy="7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40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缓存监控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日志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告警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21027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缓存日志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3595BE-74C3-A848-B2DE-F253FFC6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2" y="1905856"/>
            <a:ext cx="3797300" cy="2667000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F3245D8B-7FA8-984B-BB58-38214375DBAB}"/>
              </a:ext>
            </a:extLst>
          </p:cNvPr>
          <p:cNvSpPr/>
          <p:nvPr/>
        </p:nvSpPr>
        <p:spPr>
          <a:xfrm>
            <a:off x="4445830" y="3239356"/>
            <a:ext cx="659757" cy="315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47A28A-2C33-DF4F-B6AE-494F4EA65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495" y="1679685"/>
            <a:ext cx="6620247" cy="4038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FCA3C8F-9CCE-354C-936F-92017321B748}"/>
              </a:ext>
            </a:extLst>
          </p:cNvPr>
          <p:cNvSpPr txBox="1"/>
          <p:nvPr/>
        </p:nvSpPr>
        <p:spPr>
          <a:xfrm>
            <a:off x="220677" y="4811710"/>
            <a:ext cx="4789068" cy="21108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/>
              <a:t>Slowlog</a:t>
            </a:r>
            <a:r>
              <a:rPr lang="zh-CN" altLang="en-US" sz="1600" b="1" dirty="0"/>
              <a:t>查看：</a:t>
            </a:r>
            <a:r>
              <a:rPr lang="zh-CN" altLang="en-US" sz="1400" dirty="0"/>
              <a:t>通过</a:t>
            </a:r>
            <a:r>
              <a:rPr lang="en-US" altLang="zh-CN" sz="1400" dirty="0" err="1"/>
              <a:t>slowlog</a:t>
            </a:r>
            <a:r>
              <a:rPr lang="zh-CN" altLang="en-US" sz="1400" dirty="0"/>
              <a:t>监控，得到产生</a:t>
            </a:r>
            <a:r>
              <a:rPr lang="en-US" altLang="zh-CN" sz="1400" dirty="0" err="1"/>
              <a:t>slowlog</a:t>
            </a:r>
            <a:r>
              <a:rPr lang="zh-CN" altLang="en-US" sz="1400" dirty="0"/>
              <a:t>的</a:t>
            </a:r>
            <a:r>
              <a:rPr lang="en-US" altLang="zh-CN" sz="1400" dirty="0" err="1"/>
              <a:t>ip:port</a:t>
            </a:r>
            <a:r>
              <a:rPr lang="zh-CN" altLang="en-US" sz="1400" dirty="0"/>
              <a:t>，在日志平台查看具体的慢查询命令</a:t>
            </a: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err="1"/>
              <a:t>Slowlog</a:t>
            </a:r>
            <a:r>
              <a:rPr lang="zh-CN" altLang="en-US" sz="1600" b="1" dirty="0"/>
              <a:t>日志链接：</a:t>
            </a:r>
            <a:r>
              <a:rPr lang="en" altLang="zh-CN" sz="1400" dirty="0"/>
              <a:t>http://ops-</a:t>
            </a:r>
            <a:r>
              <a:rPr lang="en" altLang="zh-CN" sz="1400" dirty="0" err="1"/>
              <a:t>log.bilibili.co</a:t>
            </a:r>
            <a:r>
              <a:rPr lang="en" altLang="zh-CN" sz="1400" dirty="0"/>
              <a:t>/</a:t>
            </a:r>
            <a:r>
              <a:rPr lang="en" altLang="zh-CN" sz="1400" dirty="0" err="1"/>
              <a:t>goto</a:t>
            </a:r>
            <a:r>
              <a:rPr lang="en" altLang="zh-CN" sz="1400" dirty="0"/>
              <a:t>/051b6b32a685debce7253cc9c700ed5b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22214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缓存监控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日志</a:t>
            </a: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/</a:t>
            </a: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告警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3" y="1310034"/>
            <a:ext cx="3500532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缓存运维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——Proxy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日志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CA3C8F-9CCE-354C-936F-92017321B748}"/>
              </a:ext>
            </a:extLst>
          </p:cNvPr>
          <p:cNvSpPr txBox="1"/>
          <p:nvPr/>
        </p:nvSpPr>
        <p:spPr>
          <a:xfrm>
            <a:off x="385483" y="2403874"/>
            <a:ext cx="4049188" cy="1830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Proxy</a:t>
            </a:r>
            <a:r>
              <a:rPr lang="zh-CN" altLang="en-US" sz="1600" b="1" dirty="0"/>
              <a:t>日志查看：</a:t>
            </a:r>
            <a:r>
              <a:rPr lang="zh-CN" altLang="en-US" sz="1400" dirty="0"/>
              <a:t>通过平台可查看，默认记录</a:t>
            </a:r>
            <a:r>
              <a:rPr lang="en-US" altLang="zh-CN" sz="1400" dirty="0"/>
              <a:t>Overlord-proxy</a:t>
            </a:r>
            <a:r>
              <a:rPr lang="zh-CN" altLang="en-US" sz="1400" dirty="0"/>
              <a:t>调用缓存超过</a:t>
            </a:r>
            <a:r>
              <a:rPr lang="en-US" altLang="zh-CN" sz="1400" dirty="0"/>
              <a:t>100ms</a:t>
            </a:r>
            <a:r>
              <a:rPr lang="zh-CN" altLang="en-US" sz="1400" dirty="0"/>
              <a:t>的请求</a:t>
            </a:r>
            <a:br>
              <a:rPr lang="en-US" altLang="zh-CN" sz="1400" dirty="0"/>
            </a:br>
            <a:endParaRPr lang="en-US" altLang="zh-CN" sz="1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Proxy</a:t>
            </a:r>
            <a:r>
              <a:rPr lang="zh-CN" altLang="en-US" sz="1600" b="1" dirty="0"/>
              <a:t>日志链接：</a:t>
            </a:r>
            <a:r>
              <a:rPr lang="en" altLang="zh-CN" sz="1400" dirty="0"/>
              <a:t> http://ops-</a:t>
            </a:r>
            <a:r>
              <a:rPr lang="en" altLang="zh-CN" sz="1400" dirty="0" err="1"/>
              <a:t>log.bilibili.co</a:t>
            </a:r>
            <a:r>
              <a:rPr lang="en" altLang="zh-CN" sz="1400" dirty="0"/>
              <a:t>/</a:t>
            </a:r>
            <a:r>
              <a:rPr lang="en" altLang="zh-CN" sz="1400" dirty="0" err="1"/>
              <a:t>goto</a:t>
            </a:r>
            <a:r>
              <a:rPr lang="en" altLang="zh-CN" sz="1400" dirty="0"/>
              <a:t>/b521c95d39e5bd9275b0483a1c6faea0</a:t>
            </a:r>
            <a:endParaRPr lang="en-US" altLang="zh-CN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1ED21-B359-7846-8BF1-3E40B919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614" y="1310035"/>
            <a:ext cx="7060903" cy="49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07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1154" y="2923143"/>
            <a:ext cx="4646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5037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老缓存平台概览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2A376B-ED8F-5842-950D-8E98E8631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6" y="1231574"/>
            <a:ext cx="11141722" cy="4807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601C6A-245F-2745-8517-71CA0CAA1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36" y="6182005"/>
            <a:ext cx="106426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280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cxnSp>
        <p:nvCxnSpPr>
          <p:cNvPr id="40" name="直接连接符 223">
            <a:extLst>
              <a:ext uri="{FF2B5EF4-FFF2-40B4-BE49-F238E27FC236}">
                <a16:creationId xmlns:a16="http://schemas.microsoft.com/office/drawing/2014/main" id="{F032ABA8-7535-4246-9EBA-7037EB9603C6}"/>
              </a:ext>
            </a:extLst>
          </p:cNvPr>
          <p:cNvCxnSpPr>
            <a:cxnSpLocks/>
          </p:cNvCxnSpPr>
          <p:nvPr/>
        </p:nvCxnSpPr>
        <p:spPr>
          <a:xfrm>
            <a:off x="1007473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31D34A5-F07E-AE44-AA35-CAEB6B9DCF76}"/>
              </a:ext>
            </a:extLst>
          </p:cNvPr>
          <p:cNvSpPr txBox="1"/>
          <p:nvPr/>
        </p:nvSpPr>
        <p:spPr>
          <a:xfrm>
            <a:off x="1007473" y="2440313"/>
            <a:ext cx="2554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功能列表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DE6A42C-123A-EB43-839C-9856518F5238}"/>
              </a:ext>
            </a:extLst>
          </p:cNvPr>
          <p:cNvSpPr/>
          <p:nvPr/>
        </p:nvSpPr>
        <p:spPr>
          <a:xfrm>
            <a:off x="1118309" y="3029579"/>
            <a:ext cx="4390045" cy="6136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资源池管理：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缓存机器初始化，采集机器的剩余内存，将所有缓存机器作为一个大资源池使用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54503E-EDEC-434B-BBC4-AB4CAB13020F}"/>
              </a:ext>
            </a:extLst>
          </p:cNvPr>
          <p:cNvSpPr/>
          <p:nvPr/>
        </p:nvSpPr>
        <p:spPr>
          <a:xfrm>
            <a:off x="1118310" y="3973798"/>
            <a:ext cx="4390044" cy="6136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缓存支持类型：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Redis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Cluster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Redis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哨兵模式、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Redis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单实例（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TW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）、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Memcached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单实例（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TW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0E8529-ACD2-4C4C-B035-A853113A8F4B}"/>
              </a:ext>
            </a:extLst>
          </p:cNvPr>
          <p:cNvSpPr/>
          <p:nvPr/>
        </p:nvSpPr>
        <p:spPr>
          <a:xfrm>
            <a:off x="1118310" y="4986919"/>
            <a:ext cx="4390044" cy="6136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功能支持：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缓存创建与销毁、缓存告警管理、缓存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Maxmemory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调整、缓存节点扩容、缓存配置管理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92C914-9769-EE42-A69F-4C6965CAF4DF}"/>
              </a:ext>
            </a:extLst>
          </p:cNvPr>
          <p:cNvSpPr txBox="1"/>
          <p:nvPr/>
        </p:nvSpPr>
        <p:spPr>
          <a:xfrm>
            <a:off x="6538124" y="3147813"/>
            <a:ext cx="5289140" cy="3155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研发通过工单申请，运维需要沟通理解后，再进行缓存操作，一套流程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平均处理时间在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20min+</a:t>
            </a: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平台创建缓存时长会随着集群规模增大而增大，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一套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sym typeface="+mn-ea"/>
              </a:rPr>
              <a:t>节点集群创建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需要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个半小时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平台涉及缓存的节点操作，都需要人为进行缓存机器选择，资源池</a:t>
            </a:r>
            <a:r>
              <a:rPr lang="zh-CN" altLang="en-US" sz="14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管理成本高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平台缺少支持批量调整，异常场景下，需要针对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执行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</a:t>
            </a:r>
            <a:r>
              <a:rPr lang="zh-CN" altLang="en-US" sz="1400" dirty="0">
                <a:solidFill>
                  <a:srgbClr val="FF0000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存在人为事故风险</a:t>
            </a:r>
            <a:endParaRPr lang="en-US" altLang="zh-CN" sz="1400" dirty="0">
              <a:solidFill>
                <a:srgbClr val="FF0000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D2D9A21-7DDE-6F49-81D7-2E488F7A5A1E}"/>
              </a:ext>
            </a:extLst>
          </p:cNvPr>
          <p:cNvSpPr/>
          <p:nvPr/>
        </p:nvSpPr>
        <p:spPr>
          <a:xfrm>
            <a:off x="1007473" y="1372298"/>
            <a:ext cx="1670471" cy="484909"/>
          </a:xfrm>
          <a:prstGeom prst="rect">
            <a:avLst/>
          </a:prstGeom>
          <a:gradFill>
            <a:gsLst>
              <a:gs pos="32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老缓存平台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AA333D-E7E4-5A43-BBBB-F959ACCB2375}"/>
              </a:ext>
            </a:extLst>
          </p:cNvPr>
          <p:cNvSpPr txBox="1"/>
          <p:nvPr/>
        </p:nvSpPr>
        <p:spPr>
          <a:xfrm>
            <a:off x="6538124" y="2523304"/>
            <a:ext cx="2554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cs typeface="+mn-ea"/>
                <a:sym typeface="+mn-lt"/>
              </a:rPr>
              <a:t>平台痛点</a:t>
            </a:r>
          </a:p>
        </p:txBody>
      </p:sp>
      <p:cxnSp>
        <p:nvCxnSpPr>
          <p:cNvPr id="51" name="直接连接符 223">
            <a:extLst>
              <a:ext uri="{FF2B5EF4-FFF2-40B4-BE49-F238E27FC236}">
                <a16:creationId xmlns:a16="http://schemas.microsoft.com/office/drawing/2014/main" id="{A26E7412-36A9-2F43-8E3F-DFB4634C796F}"/>
              </a:ext>
            </a:extLst>
          </p:cNvPr>
          <p:cNvCxnSpPr>
            <a:cxnSpLocks/>
          </p:cNvCxnSpPr>
          <p:nvPr/>
        </p:nvCxnSpPr>
        <p:spPr>
          <a:xfrm>
            <a:off x="6096000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老缓存平台</a:t>
            </a:r>
          </a:p>
        </p:txBody>
      </p:sp>
    </p:spTree>
    <p:extLst>
      <p:ext uri="{BB962C8B-B14F-4D97-AF65-F5344CB8AC3E}">
        <p14:creationId xmlns:p14="http://schemas.microsoft.com/office/powerpoint/2010/main" val="243773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新缓存平台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68DD2F7-1CB1-3347-BE79-E91719F56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949" y="2531166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资源池管理：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按部门拆分独立资源池，平台会判断资源池中机器空闲程度进行节点调度，减少人为判断。并支持资源池满载的通知机制。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2C7A073B-8C74-C94C-8213-464CD2642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949" y="3327202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平台服务化：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缓存集群的创建、变更、删除均可通过工单系统联动，减少运维与研发的沟通成本。并支持集群任务的通知机制。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2BFEA79F-E081-3148-907E-B85636C4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12" y="4123238"/>
            <a:ext cx="3977188" cy="43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效率优化：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平台创建缓存效率优化，一套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节点缓存创建、销毁仅需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59363C42-F70F-8146-8976-96A6A058D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12" y="4919274"/>
            <a:ext cx="3977188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宕机治理：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针对机器维度支持批量上下线、重启、漂移，批量告警开关，宕机时通知机器部署的所有集群，便于知晓影响范围。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78146"/>
            <a:ext cx="2856311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Overlord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缓存平台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D03780-5C85-664C-8ECA-0BB7921C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10" y="2236974"/>
            <a:ext cx="7441159" cy="34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6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Overlord-proxy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83382" y="1311904"/>
            <a:ext cx="3450035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Overlord-proxy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F4A13C-F9C1-4343-B3EF-730DBBDEF54D}"/>
              </a:ext>
            </a:extLst>
          </p:cNvPr>
          <p:cNvSpPr txBox="1"/>
          <p:nvPr/>
        </p:nvSpPr>
        <p:spPr>
          <a:xfrm>
            <a:off x="470263" y="2457535"/>
            <a:ext cx="4181747" cy="3875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业务透明：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支持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Redis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Redis Cluster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Memcache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协议，各业务方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SDK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切换后可直接使用，无需额外改造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感知变化：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针对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Redis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MC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单实例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支持健康状态检查，并能自动更新缓存拓扑关系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配置简易：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业务无需在配置中写入缓存的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IP:PORT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，只需填入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“127.0.0.1: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监听端口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后，启用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即可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  <a:p>
            <a:pPr lvl="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连接池管理：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与缓存会建立连接池进行管理，业务配置的连接池是与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Proxy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的连接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1D7A8-0320-4840-BF29-7548F14D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72" y="2457535"/>
            <a:ext cx="6590293" cy="32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Overlord-proxy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3450035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Overlord-proxy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接入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927BDA-7FBF-744C-B868-55E4F590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2" y="1940535"/>
            <a:ext cx="9648000" cy="1184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59CC11-899B-B040-BBB4-3E617DAE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12" y="3316977"/>
            <a:ext cx="9648000" cy="1520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210D80-EBD7-BF40-84BB-2B9457ADC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12" y="5029876"/>
            <a:ext cx="9648000" cy="150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36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021433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缓存申请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——Redis vs MC</a:t>
            </a: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0E41BC36-365D-054F-8491-D7271247A5DF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23">
            <a:extLst>
              <a:ext uri="{FF2B5EF4-FFF2-40B4-BE49-F238E27FC236}">
                <a16:creationId xmlns:a16="http://schemas.microsoft.com/office/drawing/2014/main" id="{4199B96E-87B9-CE44-8BA9-7E3155A0696F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21F41E2-B3FF-5949-80D1-0262EC612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2" y="2815827"/>
            <a:ext cx="312966" cy="312966"/>
          </a:xfrm>
          <a:prstGeom prst="rect">
            <a:avLst/>
          </a:prstGeom>
        </p:spPr>
      </p:pic>
      <p:sp>
        <p:nvSpPr>
          <p:cNvPr id="21" name="Text Box 10">
            <a:extLst>
              <a:ext uri="{FF2B5EF4-FFF2-40B4-BE49-F238E27FC236}">
                <a16:creationId xmlns:a16="http://schemas.microsoft.com/office/drawing/2014/main" id="{50A5AA48-7F52-1949-817E-526BA56DB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37" y="2752784"/>
            <a:ext cx="4024051" cy="62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工作模式：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使用单线程，但在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Redis 1.6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开始支持多线程，虽然多线程仅在处理网络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I/O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执行命令仍然是单线程，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Memcahce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使用多线程。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A7E46B8-8F3A-E84D-B1A5-1F2E25E7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5827"/>
            <a:ext cx="312966" cy="312966"/>
          </a:xfrm>
          <a:prstGeom prst="rect">
            <a:avLst/>
          </a:prstGeom>
        </p:spPr>
      </p:pic>
      <p:sp>
        <p:nvSpPr>
          <p:cNvPr id="23" name="Text Box 10">
            <a:extLst>
              <a:ext uri="{FF2B5EF4-FFF2-40B4-BE49-F238E27FC236}">
                <a16:creationId xmlns:a16="http://schemas.microsoft.com/office/drawing/2014/main" id="{FBF68214-694A-2B4A-9D56-9CB3DCFB7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425" y="2752784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数据结构：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支持多种数据结构，如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string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set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sorted set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hash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list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仅支持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key-value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数据结构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B4BBE47-99CD-EE4E-BC3D-16CDCEBA7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2" y="3840759"/>
            <a:ext cx="312966" cy="312966"/>
          </a:xfrm>
          <a:prstGeom prst="rect">
            <a:avLst/>
          </a:prstGeom>
        </p:spPr>
      </p:pic>
      <p:sp>
        <p:nvSpPr>
          <p:cNvPr id="25" name="Text Box 10">
            <a:extLst>
              <a:ext uri="{FF2B5EF4-FFF2-40B4-BE49-F238E27FC236}">
                <a16:creationId xmlns:a16="http://schemas.microsoft.com/office/drawing/2014/main" id="{BD3EFE58-4887-994C-AA0B-02E495C85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37" y="3777716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缓存持久化：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支持内存持久化，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RDB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与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AOF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默认不支持内存持久化，重启即丢失缓存数据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DCF7F70-1BBC-0649-BDF2-32DFA1EC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759"/>
            <a:ext cx="312966" cy="312966"/>
          </a:xfrm>
          <a:prstGeom prst="rect">
            <a:avLst/>
          </a:prstGeom>
        </p:spPr>
      </p:pic>
      <p:sp>
        <p:nvSpPr>
          <p:cNvPr id="27" name="Text Box 10">
            <a:extLst>
              <a:ext uri="{FF2B5EF4-FFF2-40B4-BE49-F238E27FC236}">
                <a16:creationId xmlns:a16="http://schemas.microsoft.com/office/drawing/2014/main" id="{D5845637-76F8-F143-9B23-79D2695C6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425" y="3777716"/>
            <a:ext cx="4024051" cy="62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数据长度：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 key-value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value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长度最大可达到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512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但不建议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value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过大。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Memcached key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最大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250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字节，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value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默认上限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但可以调大。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10F1FF5-BB47-A24A-B821-FCC254EC8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2" y="4772251"/>
            <a:ext cx="312966" cy="312966"/>
          </a:xfrm>
          <a:prstGeom prst="rect">
            <a:avLst/>
          </a:prstGeom>
        </p:spPr>
      </p:pic>
      <p:sp>
        <p:nvSpPr>
          <p:cNvPr id="29" name="Text Box 10">
            <a:extLst>
              <a:ext uri="{FF2B5EF4-FFF2-40B4-BE49-F238E27FC236}">
                <a16:creationId xmlns:a16="http://schemas.microsoft.com/office/drawing/2014/main" id="{E17CE580-848D-D84E-9760-D2A8754CE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37" y="4709208"/>
            <a:ext cx="4024051" cy="80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逐出策略：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在内存用满的情况下，有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种逐出策略可选其一进行配置，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noeviction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allkeys-lru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volatile-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lru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allkeys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-random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volatile-random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volatile-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ttl</a:t>
            </a:r>
            <a:r>
              <a:rPr lang="zh-CN" altLang="e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在内存用满，只会触发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LRU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策略，驱逐最近最少使用的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E3AD1FB-0404-914E-8928-F9438BA09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2251"/>
            <a:ext cx="312966" cy="312966"/>
          </a:xfrm>
          <a:prstGeom prst="rect">
            <a:avLst/>
          </a:prstGeom>
        </p:spPr>
      </p:pic>
      <p:sp>
        <p:nvSpPr>
          <p:cNvPr id="31" name="Text Box 10">
            <a:extLst>
              <a:ext uri="{FF2B5EF4-FFF2-40B4-BE49-F238E27FC236}">
                <a16:creationId xmlns:a16="http://schemas.microsoft.com/office/drawing/2014/main" id="{A4248F12-876F-B244-BCD5-01C234FA3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425" y="4709208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主从支持：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支持主从复制功能，并且可以一主多从进行冗余，提高稳定性。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Memcached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不支持复制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B172669-2465-904A-B997-7560CBAFF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2" y="5962143"/>
            <a:ext cx="312966" cy="312966"/>
          </a:xfrm>
          <a:prstGeom prst="rect">
            <a:avLst/>
          </a:prstGeom>
        </p:spPr>
      </p:pic>
      <p:sp>
        <p:nvSpPr>
          <p:cNvPr id="33" name="Text Box 10">
            <a:extLst>
              <a:ext uri="{FF2B5EF4-FFF2-40B4-BE49-F238E27FC236}">
                <a16:creationId xmlns:a16="http://schemas.microsoft.com/office/drawing/2014/main" id="{2B5F5CAF-AD2C-0A44-A88D-B7BB8685B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37" y="5899100"/>
            <a:ext cx="4024051" cy="4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algn="just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集群支持：</a:t>
            </a:r>
            <a:r>
              <a:rPr lang="en" altLang="zh-CN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Redis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原生支持集群模式，具备高可用性及水平扩展能力。</a:t>
            </a:r>
            <a:r>
              <a:rPr lang="en" altLang="zh-CN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Memcache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不支持集群模式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1007473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704020202020204" pitchFamily="34" charset="0"/>
            </a:endParaRPr>
          </a:p>
        </p:txBody>
      </p:sp>
      <p:sp>
        <p:nvSpPr>
          <p:cNvPr id="52" name="文本框 5">
            <a:extLst>
              <a:ext uri="{FF2B5EF4-FFF2-40B4-BE49-F238E27FC236}">
                <a16:creationId xmlns:a16="http://schemas.microsoft.com/office/drawing/2014/main" id="{12D03552-BD4C-6A45-9AE8-2CE7C48C0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605" y="554708"/>
            <a:ext cx="52891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7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缓存平台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BBDEE2-C026-9746-83CE-16357D7FE91D}"/>
              </a:ext>
            </a:extLst>
          </p:cNvPr>
          <p:cNvSpPr/>
          <p:nvPr/>
        </p:nvSpPr>
        <p:spPr>
          <a:xfrm>
            <a:off x="594812" y="1310034"/>
            <a:ext cx="4242659" cy="486000"/>
          </a:xfrm>
          <a:prstGeom prst="rect">
            <a:avLst/>
          </a:prstGeom>
          <a:gradFill>
            <a:gsLst>
              <a:gs pos="47000">
                <a:srgbClr val="2DA9E1"/>
              </a:gs>
              <a:gs pos="100000">
                <a:srgbClr val="334E6E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缓存申请</a:t>
            </a:r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内存与实例分配</a:t>
            </a:r>
            <a:endParaRPr lang="en-US" altLang="zh-CN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0" name="直接连接符 223">
            <a:extLst>
              <a:ext uri="{FF2B5EF4-FFF2-40B4-BE49-F238E27FC236}">
                <a16:creationId xmlns:a16="http://schemas.microsoft.com/office/drawing/2014/main" id="{0E41BC36-365D-054F-8491-D7271247A5DF}"/>
              </a:ext>
            </a:extLst>
          </p:cNvPr>
          <p:cNvCxnSpPr>
            <a:cxnSpLocks/>
          </p:cNvCxnSpPr>
          <p:nvPr/>
        </p:nvCxnSpPr>
        <p:spPr>
          <a:xfrm>
            <a:off x="594812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23">
            <a:extLst>
              <a:ext uri="{FF2B5EF4-FFF2-40B4-BE49-F238E27FC236}">
                <a16:creationId xmlns:a16="http://schemas.microsoft.com/office/drawing/2014/main" id="{4199B96E-87B9-CE44-8BA9-7E3155A0696F}"/>
              </a:ext>
            </a:extLst>
          </p:cNvPr>
          <p:cNvCxnSpPr>
            <a:cxnSpLocks/>
          </p:cNvCxnSpPr>
          <p:nvPr/>
        </p:nvCxnSpPr>
        <p:spPr>
          <a:xfrm>
            <a:off x="5683339" y="2237349"/>
            <a:ext cx="5088527" cy="0"/>
          </a:xfrm>
          <a:prstGeom prst="line">
            <a:avLst/>
          </a:prstGeom>
          <a:ln w="22225">
            <a:solidFill>
              <a:srgbClr val="2DA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ADB9171-B79E-C74E-AD42-F690BB26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09" y="2531165"/>
            <a:ext cx="4546600" cy="344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 Box 10">
            <a:extLst>
              <a:ext uri="{FF2B5EF4-FFF2-40B4-BE49-F238E27FC236}">
                <a16:creationId xmlns:a16="http://schemas.microsoft.com/office/drawing/2014/main" id="{8CFE6A3C-B968-4B4C-AADB-02749758E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812" y="2819117"/>
            <a:ext cx="4894206" cy="150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8218" tIns="24109" rIns="48218" bIns="24109">
            <a:spAutoFit/>
          </a:bodyPr>
          <a:lstStyle/>
          <a:p>
            <a:pPr marL="285750" indent="-285750" defTabSz="1147649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快速选择场景：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默认策略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根据申请的集群总量落在哪个区间，换算单实例的内存，右区间为闭区间。例如申请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，则匹配第二档，单实例为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1G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。（注意：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集群容量是主实例，集群总量是主实例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从实例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7B9B02-4E39-8E4D-8817-20D372DD4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1" y="5083865"/>
            <a:ext cx="68453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720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67641</TotalTime>
  <Words>3312</Words>
  <Application>Microsoft Macintosh PowerPoint</Application>
  <PresentationFormat>宽屏</PresentationFormat>
  <Paragraphs>236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</vt:lpstr>
      <vt:lpstr>等线 Light</vt:lpstr>
      <vt:lpstr>微软雅黑</vt:lpstr>
      <vt:lpstr>PingFang SC Regular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bilibili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杨颖婷</dc:creator>
  <cp:lastModifiedBy>Microsoft Office User</cp:lastModifiedBy>
  <cp:revision>448</cp:revision>
  <cp:lastPrinted>2021-05-26T03:55:21Z</cp:lastPrinted>
  <dcterms:created xsi:type="dcterms:W3CDTF">2018-08-06T06:32:12Z</dcterms:created>
  <dcterms:modified xsi:type="dcterms:W3CDTF">2021-11-24T07:24:11Z</dcterms:modified>
</cp:coreProperties>
</file>